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53"/>
    <p:restoredTop sz="95897"/>
  </p:normalViewPr>
  <p:slideViewPr>
    <p:cSldViewPr snapToGrid="0">
      <p:cViewPr>
        <p:scale>
          <a:sx n="90" d="100"/>
          <a:sy n="90" d="100"/>
        </p:scale>
        <p:origin x="232" y="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96BC1-AF87-3B48-AB56-C545F16B220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72200-AD86-F740-AF82-AA15F9604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314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1cf442d89d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11cf442d89d_0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A9D18-A994-A84A-198A-B576DF5384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D769CA-CDF3-72F1-6892-C1867B68B4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A8BC49-5EB5-4F98-60A0-3D92F55B1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2CDE57-996B-7D9F-6C3D-379D2A9EE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76CE4-EBED-DB02-C8BF-A6B9EB779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140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0636C-B1CF-E5EA-92EC-E1957202A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B18D81-4F12-534E-6102-98809A2CF7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FB80D-2CE8-FA0B-32E0-F5903C880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DA1C5-AFE1-33D5-C667-C42C6C3FB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70AEF-8371-3366-EF7C-5DDD5D78B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550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9DBDB1-C745-3E1D-25F0-5EA2DBF968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124BCB-2B3D-CF89-1F67-27D9151CB6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7E853-6A9F-BAB5-1543-ABB5A4192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8FD408-8A2B-7302-784D-AC3DB7ECF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4784FD-8C7F-1800-F620-072575D6A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341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1cf442d89d_0_14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g11cf442d89d_0_142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rtl="0"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rtl="0"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rtl="0"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g11cf442d89d_0_14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667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BC19E-6618-5F85-B69C-9170CA163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7C367-DD07-E4EB-B0CC-8A1A714AD4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A4F06-0F51-3038-BA39-CCFA15C66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97705-DA65-48ED-FA16-788539450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5459C5-C4B5-7E3D-E225-DE6EE307F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010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98771-1B02-DA9D-F905-0501147E5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CB60C0-15F8-08DF-C9C6-86B25A6010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A3BCB3-8D90-AAFF-1164-19818B6F4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569C8E-461B-8A5F-6433-AB0C15F5C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F4D0DF-5722-333F-6BCF-AA480765A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075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83F5C-8521-2153-CF11-7DD5762F1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C58F3-78BC-C812-C911-885227B515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023ECE-6B10-4721-715F-9AB55094DC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522C59-A381-00AA-F78A-DC78F0CC6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64306F-4A7D-0D1C-C2A7-8D5843677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4FCD2B-6137-1D46-49C7-5965A6108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999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6B68D-1DF0-3054-E4DC-501E00D7E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231953-FFB1-82EC-1706-E27EC06E50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DD38FF-CAFC-79EC-ED01-314B9B35D6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E29EE9-C359-7179-0A8E-6BE52C2D77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8A9E06-E1CD-FB5B-F4D3-711A82DCC6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332D96-F3A6-7B15-47DA-936618D93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8FCFAA-B78B-0832-5CE4-FC8C9A426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EADB5C-8EFF-BC85-890D-07325D2AD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870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C2FD4-E953-AFBC-C2E5-973BD44B2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9F4B62-3CB4-03F4-ED33-9BD6C4804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FE74BA-9EED-5FD5-C494-7EF00D050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1E50F5-8AAF-D25C-1B74-538B2FE14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157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1B2527-0F16-CE3F-CDDD-BA0D393B8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47A9CA-F252-8331-F44A-25D38A19D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E9845B-0C8E-C77D-3824-2ED525A33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58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AB89D-B503-B921-BCD0-B65C9F98D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43980-BE9D-BD7D-8C92-D0039BAB1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C98C67-DF58-3DA6-D523-51FFFA4949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7FBC4A-37A0-0A94-77DA-DF149D317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71B667-4CF7-9FE5-6BD3-3C4639199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E81A31-4CF7-9171-7076-217C39A44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61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D7DBC-17D6-1D9C-09FF-E0DC1B8C7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642CC6-007C-33E0-BAFC-6C1A937459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19F18-B836-89A7-84AC-7E4C269254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E25A2E-9F70-E189-ACB3-537E9C623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72487A-6C6E-037B-7A02-EE774C778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3EEFBF-D8AF-CB93-47D9-207FA9436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469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F14489-5FDD-C624-931A-76BB03DA8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AF3588-9480-973C-820B-0FE1CD7146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B40E19-3DE7-5F06-EC94-F41EFF1F7A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2D46A-0D1B-2543-A717-0AB540C30F87}" type="datetimeFigureOut">
              <a:rPr lang="en-US" smtClean="0"/>
              <a:t>7/26/22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52D21-D0DA-AE1D-837F-12B3E8783B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844A14-96DD-C51A-E047-25D15863EF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65505-88E4-A04F-93CA-A77C941E6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3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google.com/presentation/d/1e8MIk0K9Mc_Jn_98kdkAdpMeHPCUmr9ISL5ZgZ7YfpE/edit?usp=sharin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00E1E-6A47-9FDD-4986-50253ABECB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 err="1"/>
              <a:t>Lección</a:t>
            </a:r>
            <a:r>
              <a:rPr lang="en-US" dirty="0"/>
              <a:t> 7</a:t>
            </a:r>
            <a:br>
              <a:rPr lang="en-US" dirty="0"/>
            </a:br>
            <a:r>
              <a:rPr lang="en-US" dirty="0" err="1"/>
              <a:t>Vacunas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Mantenga</a:t>
            </a:r>
            <a:r>
              <a:rPr lang="en-US" dirty="0"/>
              <a:t> la </a:t>
            </a:r>
            <a:r>
              <a:rPr lang="en-US" dirty="0" err="1"/>
              <a:t>calma</a:t>
            </a:r>
            <a:r>
              <a:rPr lang="en-US" dirty="0"/>
              <a:t> y </a:t>
            </a:r>
            <a:r>
              <a:rPr lang="en-US" dirty="0" err="1"/>
              <a:t>vacúnese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0FA755-A8C0-084F-207F-AD885976F4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 algn="l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  <a:buSzPct val="100000"/>
            </a:pPr>
            <a:r>
              <a:rPr lang="en-US" dirty="0" err="1"/>
              <a:t>Dorina</a:t>
            </a:r>
            <a:r>
              <a:rPr lang="en-US" dirty="0"/>
              <a:t> M Espinoza</a:t>
            </a:r>
          </a:p>
          <a:p>
            <a:pPr lvl="0" algn="l">
              <a:lnSpc>
                <a:spcPct val="100000"/>
              </a:lnSpc>
              <a:buClr>
                <a:schemeClr val="lt1"/>
              </a:buClr>
              <a:buSzPct val="100000"/>
            </a:pPr>
            <a:r>
              <a:rPr lang="en-US" dirty="0"/>
              <a:t>Anne </a:t>
            </a:r>
            <a:r>
              <a:rPr lang="en-US" dirty="0" err="1"/>
              <a:t>Iaccopucci</a:t>
            </a:r>
            <a:endParaRPr lang="en-US" dirty="0"/>
          </a:p>
          <a:p>
            <a:pPr lvl="0" algn="l">
              <a:lnSpc>
                <a:spcPct val="100000"/>
              </a:lnSpc>
              <a:buClr>
                <a:schemeClr val="lt1"/>
              </a:buClr>
              <a:buSzPct val="100000"/>
            </a:pPr>
            <a:r>
              <a:rPr lang="en-US" dirty="0"/>
              <a:t>Marcel Horowitz</a:t>
            </a:r>
          </a:p>
        </p:txBody>
      </p:sp>
    </p:spTree>
    <p:extLst>
      <p:ext uri="{BB962C8B-B14F-4D97-AF65-F5344CB8AC3E}">
        <p14:creationId xmlns:p14="http://schemas.microsoft.com/office/powerpoint/2010/main" val="3895846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A7658-FDE7-2947-2A56-AEE80D669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25" y="406487"/>
            <a:ext cx="11360700" cy="7635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¡Mira a </a:t>
            </a:r>
            <a:r>
              <a:rPr lang="en-US" dirty="0" err="1"/>
              <a:t>tú</a:t>
            </a:r>
            <a:r>
              <a:rPr lang="en-US" dirty="0"/>
              <a:t> </a:t>
            </a:r>
            <a:r>
              <a:rPr lang="en-US" dirty="0" err="1"/>
              <a:t>alrededor</a:t>
            </a:r>
            <a:r>
              <a:rPr lang="en-US" dirty="0"/>
              <a:t>! ¿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ves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D56942-BCFD-98E4-D417-CA413E1455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5600" y="1753035"/>
            <a:ext cx="11455736" cy="900113"/>
          </a:xfrm>
        </p:spPr>
        <p:txBody>
          <a:bodyPr>
            <a:normAutofit fontScale="32500" lnSpcReduction="20000"/>
          </a:bodyPr>
          <a:lstStyle/>
          <a:p>
            <a:pPr marL="50800" indent="0">
              <a:buNone/>
            </a:pPr>
            <a:r>
              <a:rPr lang="en-US" sz="6400" dirty="0" err="1"/>
              <a:t>Comportamiento</a:t>
            </a:r>
            <a:r>
              <a:rPr lang="en-US" sz="6400" dirty="0"/>
              <a:t>	</a:t>
            </a:r>
            <a:r>
              <a:rPr lang="en-US" sz="6400" dirty="0" err="1"/>
              <a:t>edad</a:t>
            </a:r>
            <a:r>
              <a:rPr lang="en-US" sz="6400" dirty="0"/>
              <a:t>		</a:t>
            </a:r>
            <a:r>
              <a:rPr lang="en-US" sz="6400" dirty="0" err="1"/>
              <a:t>edad</a:t>
            </a:r>
            <a:r>
              <a:rPr lang="en-US" sz="6400" dirty="0"/>
              <a:t>		</a:t>
            </a:r>
            <a:r>
              <a:rPr lang="en-US" sz="6400" dirty="0" err="1"/>
              <a:t>edad</a:t>
            </a:r>
            <a:r>
              <a:rPr lang="en-US" sz="6400" dirty="0"/>
              <a:t>		</a:t>
            </a:r>
            <a:r>
              <a:rPr lang="en-US" sz="6400" dirty="0" err="1"/>
              <a:t>edad</a:t>
            </a:r>
            <a:r>
              <a:rPr lang="en-US" sz="6400" dirty="0"/>
              <a:t>		</a:t>
            </a:r>
            <a:r>
              <a:rPr lang="en-US" sz="6400" dirty="0" err="1"/>
              <a:t>edad</a:t>
            </a:r>
            <a:r>
              <a:rPr lang="en-US" sz="6400" dirty="0"/>
              <a:t>                                           			0-5 </a:t>
            </a:r>
            <a:r>
              <a:rPr lang="en-US" sz="6400" dirty="0" err="1"/>
              <a:t>años</a:t>
            </a:r>
            <a:r>
              <a:rPr lang="en-US" sz="6400" dirty="0"/>
              <a:t>	7-14 </a:t>
            </a:r>
            <a:r>
              <a:rPr lang="en-US" sz="6400" dirty="0" err="1"/>
              <a:t>años</a:t>
            </a:r>
            <a:r>
              <a:rPr lang="en-US" sz="6400" dirty="0"/>
              <a:t>	15-30 </a:t>
            </a:r>
            <a:r>
              <a:rPr lang="en-US" sz="6400" dirty="0" err="1"/>
              <a:t>años</a:t>
            </a:r>
            <a:r>
              <a:rPr lang="en-US" sz="6400" dirty="0"/>
              <a:t>	30-60 </a:t>
            </a:r>
            <a:r>
              <a:rPr lang="en-US" sz="6400" dirty="0" err="1"/>
              <a:t>años</a:t>
            </a:r>
            <a:r>
              <a:rPr lang="en-US" sz="6400" dirty="0"/>
              <a:t>	60 + </a:t>
            </a:r>
            <a:r>
              <a:rPr lang="en-US" sz="6400" dirty="0" err="1"/>
              <a:t>años</a:t>
            </a:r>
            <a:endParaRPr lang="en-US" sz="6400" dirty="0"/>
          </a:p>
          <a:p>
            <a:pPr marL="2857500" lvl="6" indent="0">
              <a:buNone/>
            </a:pPr>
            <a:endParaRPr lang="en-US" dirty="0"/>
          </a:p>
        </p:txBody>
      </p:sp>
      <p:pic>
        <p:nvPicPr>
          <p:cNvPr id="4" name="Google Shape;294;p6">
            <a:extLst>
              <a:ext uri="{FF2B5EF4-FFF2-40B4-BE49-F238E27FC236}">
                <a16:creationId xmlns:a16="http://schemas.microsoft.com/office/drawing/2014/main" id="{B3CEB3A7-FB47-2891-D991-2AF7D6881AC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42411" y="365125"/>
            <a:ext cx="2828925" cy="16097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6DC297D8-7B0C-8C44-3C95-F76CF2825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913144"/>
              </p:ext>
            </p:extLst>
          </p:nvPr>
        </p:nvGraphicFramePr>
        <p:xfrm>
          <a:off x="600075" y="2653149"/>
          <a:ext cx="11101388" cy="4164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0694">
                  <a:extLst>
                    <a:ext uri="{9D8B030D-6E8A-4147-A177-3AD203B41FA5}">
                      <a16:colId xmlns:a16="http://schemas.microsoft.com/office/drawing/2014/main" val="1555539489"/>
                    </a:ext>
                  </a:extLst>
                </a:gridCol>
                <a:gridCol w="5550694">
                  <a:extLst>
                    <a:ext uri="{9D8B030D-6E8A-4147-A177-3AD203B41FA5}">
                      <a16:colId xmlns:a16="http://schemas.microsoft.com/office/drawing/2014/main" val="1991596794"/>
                    </a:ext>
                  </a:extLst>
                </a:gridCol>
              </a:tblGrid>
              <a:tr h="4164846">
                <a:tc>
                  <a:txBody>
                    <a:bodyPr/>
                    <a:lstStyle/>
                    <a:p>
                      <a:r>
                        <a:rPr lang="en-US" dirty="0" err="1"/>
                        <a:t>Frotarse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los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ojos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Tocarse</a:t>
                      </a:r>
                      <a:r>
                        <a:rPr lang="en-US" dirty="0"/>
                        <a:t> la boca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Tocarse</a:t>
                      </a:r>
                      <a:r>
                        <a:rPr lang="en-US" dirty="0"/>
                        <a:t> la </a:t>
                      </a:r>
                      <a:r>
                        <a:rPr lang="en-US" dirty="0" err="1"/>
                        <a:t>nariz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Estornudar</a:t>
                      </a:r>
                      <a:r>
                        <a:rPr lang="en-US" dirty="0"/>
                        <a:t> sin </a:t>
                      </a:r>
                      <a:r>
                        <a:rPr lang="en-US" dirty="0" err="1"/>
                        <a:t>cubrirse</a:t>
                      </a:r>
                      <a:r>
                        <a:rPr lang="en-US" dirty="0"/>
                        <a:t> la </a:t>
                      </a:r>
                      <a:r>
                        <a:rPr lang="en-US" dirty="0" err="1"/>
                        <a:t>nariz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Estornudar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cubriendose</a:t>
                      </a:r>
                      <a:r>
                        <a:rPr lang="en-US" dirty="0"/>
                        <a:t> la </a:t>
                      </a:r>
                      <a:r>
                        <a:rPr lang="en-US" dirty="0" err="1"/>
                        <a:t>nariz</a:t>
                      </a:r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Toser</a:t>
                      </a:r>
                      <a:r>
                        <a:rPr lang="en-US" dirty="0"/>
                        <a:t> sin </a:t>
                      </a:r>
                      <a:r>
                        <a:rPr lang="en-US" dirty="0" err="1"/>
                        <a:t>cubrirse</a:t>
                      </a:r>
                      <a:r>
                        <a:rPr lang="en-US" dirty="0"/>
                        <a:t> la boca</a:t>
                      </a:r>
                    </a:p>
                    <a:p>
                      <a:endParaRPr lang="en-US" dirty="0"/>
                    </a:p>
                    <a:p>
                      <a:r>
                        <a:rPr lang="en-US" dirty="0" err="1"/>
                        <a:t>Toser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cubriendose</a:t>
                      </a:r>
                      <a:r>
                        <a:rPr lang="en-US" dirty="0"/>
                        <a:t> la boca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063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9117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4AADDB-60F1-F254-F995-271CE9357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sz="4100" dirty="0"/>
              <a:t>¡Mira a </a:t>
            </a:r>
            <a:r>
              <a:rPr lang="en-US" sz="4100" dirty="0" err="1"/>
              <a:t>tú</a:t>
            </a:r>
            <a:r>
              <a:rPr lang="en-US" sz="4100" dirty="0"/>
              <a:t> </a:t>
            </a:r>
            <a:r>
              <a:rPr lang="en-US" sz="4100" dirty="0" err="1"/>
              <a:t>alrededor</a:t>
            </a:r>
            <a:r>
              <a:rPr lang="en-US" sz="4100" dirty="0"/>
              <a:t>! ¿</a:t>
            </a:r>
            <a:r>
              <a:rPr lang="en-US" sz="4100" dirty="0" err="1"/>
              <a:t>Qué</a:t>
            </a:r>
            <a:r>
              <a:rPr lang="en-US" sz="4100" dirty="0"/>
              <a:t> </a:t>
            </a:r>
            <a:r>
              <a:rPr lang="en-US" sz="4100" dirty="0" err="1"/>
              <a:t>ves</a:t>
            </a:r>
            <a:r>
              <a:rPr lang="en-US" sz="4100" dirty="0"/>
              <a:t>?</a:t>
            </a:r>
            <a:br>
              <a:rPr lang="en-US" sz="4100" dirty="0"/>
            </a:br>
            <a:r>
              <a:rPr lang="en-US" sz="4100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BBCC63-8CB5-3D2E-B3E7-D5290777A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33297"/>
            <a:ext cx="4619621" cy="3843666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/>
            <a:endParaRPr lang="en-US" sz="1600" dirty="0"/>
          </a:p>
          <a:p>
            <a:pPr indent="-228600"/>
            <a:endParaRPr lang="en-US" sz="1600" dirty="0"/>
          </a:p>
          <a:p>
            <a:pPr indent="-228600"/>
            <a:r>
              <a:rPr lang="en-US" sz="1600" dirty="0"/>
              <a:t>¿Hay </a:t>
            </a:r>
            <a:r>
              <a:rPr lang="en-US" sz="1600" dirty="0" err="1"/>
              <a:t>diferencias</a:t>
            </a:r>
            <a:r>
              <a:rPr lang="en-US" sz="1600" dirty="0"/>
              <a:t> </a:t>
            </a:r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/>
              <a:t>los</a:t>
            </a:r>
            <a:r>
              <a:rPr lang="en-US" sz="1600" dirty="0"/>
              <a:t> </a:t>
            </a:r>
            <a:r>
              <a:rPr lang="en-US" sz="1600" dirty="0" err="1"/>
              <a:t>comportamientos</a:t>
            </a:r>
            <a:r>
              <a:rPr lang="en-US" sz="1600" dirty="0"/>
              <a:t> de </a:t>
            </a:r>
            <a:r>
              <a:rPr lang="en-US" sz="1600" dirty="0" err="1"/>
              <a:t>los</a:t>
            </a:r>
            <a:r>
              <a:rPr lang="en-US" sz="1600" dirty="0"/>
              <a:t> </a:t>
            </a:r>
            <a:r>
              <a:rPr lang="en-US" sz="1600" dirty="0" err="1"/>
              <a:t>distintos</a:t>
            </a:r>
            <a:r>
              <a:rPr lang="en-US" sz="1600" dirty="0"/>
              <a:t> </a:t>
            </a:r>
            <a:r>
              <a:rPr lang="en-US" sz="1600" dirty="0" err="1"/>
              <a:t>grupos</a:t>
            </a:r>
            <a:r>
              <a:rPr lang="en-US" sz="1600" dirty="0"/>
              <a:t> de </a:t>
            </a:r>
            <a:r>
              <a:rPr lang="en-US" sz="1600" dirty="0" err="1"/>
              <a:t>edad</a:t>
            </a:r>
            <a:r>
              <a:rPr lang="en-US" sz="1600" dirty="0"/>
              <a:t>?</a:t>
            </a:r>
          </a:p>
          <a:p>
            <a:pPr indent="-228600"/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/>
              <a:t>caso</a:t>
            </a:r>
            <a:r>
              <a:rPr lang="en-US" sz="1600" dirty="0"/>
              <a:t> </a:t>
            </a:r>
            <a:r>
              <a:rPr lang="en-US" sz="1600" dirty="0" err="1"/>
              <a:t>afirmativo</a:t>
            </a:r>
            <a:r>
              <a:rPr lang="en-US" sz="1600" dirty="0"/>
              <a:t>, ¿</a:t>
            </a:r>
            <a:r>
              <a:rPr lang="en-US" sz="1600" dirty="0" err="1"/>
              <a:t>por</a:t>
            </a:r>
            <a:r>
              <a:rPr lang="en-US" sz="1600" dirty="0"/>
              <a:t> </a:t>
            </a:r>
            <a:r>
              <a:rPr lang="en-US" sz="1600" dirty="0" err="1"/>
              <a:t>qué</a:t>
            </a:r>
            <a:r>
              <a:rPr lang="en-US" sz="1600" dirty="0"/>
              <a:t> </a:t>
            </a:r>
            <a:r>
              <a:rPr lang="en-US" sz="1600" dirty="0" err="1"/>
              <a:t>crees</a:t>
            </a:r>
            <a:r>
              <a:rPr lang="en-US" sz="1600" dirty="0"/>
              <a:t> que las personas de </a:t>
            </a:r>
            <a:r>
              <a:rPr lang="en-US" sz="1600" dirty="0" err="1"/>
              <a:t>distintos</a:t>
            </a:r>
            <a:r>
              <a:rPr lang="en-US" sz="1600" dirty="0"/>
              <a:t> </a:t>
            </a:r>
            <a:r>
              <a:rPr lang="en-US" sz="1600" dirty="0" err="1"/>
              <a:t>grupos</a:t>
            </a:r>
            <a:r>
              <a:rPr lang="en-US" sz="1600" dirty="0"/>
              <a:t> de </a:t>
            </a:r>
            <a:r>
              <a:rPr lang="en-US" sz="1600" dirty="0" err="1"/>
              <a:t>edad</a:t>
            </a:r>
            <a:r>
              <a:rPr lang="en-US" sz="1600" dirty="0"/>
              <a:t> se </a:t>
            </a:r>
            <a:r>
              <a:rPr lang="en-US" sz="1600" dirty="0" err="1"/>
              <a:t>comportan</a:t>
            </a:r>
            <a:r>
              <a:rPr lang="en-US" sz="1600" dirty="0"/>
              <a:t> de forma </a:t>
            </a:r>
            <a:r>
              <a:rPr lang="en-US" sz="1600" dirty="0" err="1"/>
              <a:t>diferente</a:t>
            </a:r>
            <a:r>
              <a:rPr lang="en-US" sz="1600" dirty="0"/>
              <a:t>?</a:t>
            </a:r>
          </a:p>
          <a:p>
            <a:pPr indent="-228600"/>
            <a:r>
              <a:rPr lang="en-US" sz="1600" dirty="0"/>
              <a:t>Si no es </a:t>
            </a:r>
            <a:r>
              <a:rPr lang="en-US" sz="1600" dirty="0" err="1"/>
              <a:t>así</a:t>
            </a:r>
            <a:r>
              <a:rPr lang="en-US" sz="1600" dirty="0"/>
              <a:t>, ¿</a:t>
            </a:r>
            <a:r>
              <a:rPr lang="en-US" sz="1600" dirty="0" err="1"/>
              <a:t>por</a:t>
            </a:r>
            <a:r>
              <a:rPr lang="en-US" sz="1600" dirty="0"/>
              <a:t> </a:t>
            </a:r>
            <a:r>
              <a:rPr lang="en-US" sz="1600" dirty="0" err="1"/>
              <a:t>qué</a:t>
            </a:r>
            <a:r>
              <a:rPr lang="en-US" sz="1600" dirty="0"/>
              <a:t> </a:t>
            </a:r>
            <a:r>
              <a:rPr lang="en-US" sz="1600" dirty="0" err="1"/>
              <a:t>crees</a:t>
            </a:r>
            <a:r>
              <a:rPr lang="en-US" sz="1600" dirty="0"/>
              <a:t> que las personas de </a:t>
            </a:r>
            <a:r>
              <a:rPr lang="en-US" sz="1600" dirty="0" err="1"/>
              <a:t>diferentes</a:t>
            </a:r>
            <a:r>
              <a:rPr lang="en-US" sz="1600" dirty="0"/>
              <a:t> </a:t>
            </a:r>
            <a:r>
              <a:rPr lang="en-US" sz="1600" dirty="0" err="1"/>
              <a:t>grupos</a:t>
            </a:r>
            <a:r>
              <a:rPr lang="en-US" sz="1600" dirty="0"/>
              <a:t> de </a:t>
            </a:r>
            <a:r>
              <a:rPr lang="en-US" sz="1600" dirty="0" err="1"/>
              <a:t>edad</a:t>
            </a:r>
            <a:r>
              <a:rPr lang="en-US" sz="1600" dirty="0"/>
              <a:t> se </a:t>
            </a:r>
            <a:r>
              <a:rPr lang="en-US" sz="1600" dirty="0" err="1"/>
              <a:t>comportan</a:t>
            </a:r>
            <a:r>
              <a:rPr lang="en-US" sz="1600" dirty="0"/>
              <a:t> de forma similar?</a:t>
            </a:r>
          </a:p>
          <a:p>
            <a:pPr indent="-228600"/>
            <a:r>
              <a:rPr lang="en-US" sz="1600" dirty="0" err="1"/>
              <a:t>Teniendo</a:t>
            </a:r>
            <a:r>
              <a:rPr lang="en-US" sz="1600" dirty="0"/>
              <a:t> </a:t>
            </a:r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/>
              <a:t>cuenta</a:t>
            </a:r>
            <a:r>
              <a:rPr lang="en-US" sz="1600" dirty="0"/>
              <a:t> lo que has </a:t>
            </a:r>
            <a:r>
              <a:rPr lang="en-US" sz="1600" dirty="0" err="1"/>
              <a:t>observado</a:t>
            </a:r>
            <a:r>
              <a:rPr lang="en-US" sz="1600" dirty="0"/>
              <a:t>, ¿</a:t>
            </a:r>
            <a:r>
              <a:rPr lang="en-US" sz="1600" dirty="0" err="1"/>
              <a:t>qué</a:t>
            </a:r>
            <a:r>
              <a:rPr lang="en-US" sz="1600" dirty="0"/>
              <a:t> </a:t>
            </a:r>
            <a:r>
              <a:rPr lang="en-US" sz="1600" dirty="0" err="1"/>
              <a:t>crees</a:t>
            </a:r>
            <a:r>
              <a:rPr lang="en-US" sz="1600" dirty="0"/>
              <a:t> que </a:t>
            </a:r>
            <a:r>
              <a:rPr lang="en-US" sz="1600" dirty="0" err="1"/>
              <a:t>significa</a:t>
            </a:r>
            <a:r>
              <a:rPr lang="en-US" sz="1600" dirty="0"/>
              <a:t> para la </a:t>
            </a:r>
            <a:r>
              <a:rPr lang="en-US" sz="1600" dirty="0" err="1"/>
              <a:t>propagación</a:t>
            </a:r>
            <a:r>
              <a:rPr lang="en-US" sz="1600" dirty="0"/>
              <a:t> de la </a:t>
            </a:r>
            <a:r>
              <a:rPr lang="en-US" sz="1600" dirty="0" err="1"/>
              <a:t>enfermedad</a:t>
            </a:r>
            <a:r>
              <a:rPr lang="en-US" sz="1600" dirty="0"/>
              <a:t>?</a:t>
            </a:r>
          </a:p>
          <a:p>
            <a:pPr indent="-228600"/>
            <a:endParaRPr lang="en-US" sz="1600" dirty="0"/>
          </a:p>
        </p:txBody>
      </p:sp>
      <p:pic>
        <p:nvPicPr>
          <p:cNvPr id="4" name="Google Shape;303;p7">
            <a:extLst>
              <a:ext uri="{FF2B5EF4-FFF2-40B4-BE49-F238E27FC236}">
                <a16:creationId xmlns:a16="http://schemas.microsoft.com/office/drawing/2014/main" id="{CA3912B5-53BD-2868-74BD-1219CA728389}"/>
              </a:ext>
            </a:extLst>
          </p:cNvPr>
          <p:cNvPicPr preferRelativeResize="0"/>
          <p:nvPr/>
        </p:nvPicPr>
        <p:blipFill rotWithShape="1">
          <a:blip r:embed="rId2"/>
          <a:srcRect r="-1" b="1145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2613098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687AFE0E-B37D-4531-AFE8-231C8348E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D028E5-5CE3-B177-A3E7-C8B7025A6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 dirty="0"/>
              <a:t>¡Mira a </a:t>
            </a:r>
            <a:r>
              <a:rPr lang="en-US" dirty="0" err="1"/>
              <a:t>tú</a:t>
            </a:r>
            <a:r>
              <a:rPr lang="en-US" dirty="0"/>
              <a:t> </a:t>
            </a:r>
            <a:r>
              <a:rPr lang="en-US" dirty="0" err="1"/>
              <a:t>alrededor</a:t>
            </a:r>
            <a:r>
              <a:rPr lang="en-US" dirty="0"/>
              <a:t>! ¿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ves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F3236-C1CB-A129-7CE2-F36EE30686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13625"/>
            <a:ext cx="4614759" cy="4163337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/>
            <a:r>
              <a:rPr lang="en-US" sz="1900" dirty="0" err="1"/>
              <a:t>Usted</a:t>
            </a:r>
            <a:r>
              <a:rPr lang="en-US" sz="1900" dirty="0"/>
              <a:t> es </a:t>
            </a:r>
            <a:r>
              <a:rPr lang="en-US" sz="1900" dirty="0" err="1"/>
              <a:t>el</a:t>
            </a:r>
            <a:r>
              <a:rPr lang="en-US" sz="1900" dirty="0"/>
              <a:t> </a:t>
            </a:r>
            <a:r>
              <a:rPr lang="en-US" sz="1900" dirty="0" err="1"/>
              <a:t>responsable</a:t>
            </a:r>
            <a:r>
              <a:rPr lang="en-US" sz="1900" dirty="0"/>
              <a:t> de </a:t>
            </a:r>
            <a:r>
              <a:rPr lang="en-US" sz="1900" dirty="0" err="1"/>
              <a:t>salud</a:t>
            </a:r>
            <a:r>
              <a:rPr lang="en-US" sz="1900" dirty="0"/>
              <a:t> </a:t>
            </a:r>
            <a:r>
              <a:rPr lang="en-US" sz="1900" dirty="0" err="1"/>
              <a:t>pública</a:t>
            </a:r>
            <a:r>
              <a:rPr lang="en-US" sz="1900" dirty="0"/>
              <a:t> de </a:t>
            </a:r>
            <a:r>
              <a:rPr lang="en-US" sz="1900" dirty="0" err="1"/>
              <a:t>su</a:t>
            </a:r>
            <a:r>
              <a:rPr lang="en-US" sz="1900" dirty="0"/>
              <a:t> </a:t>
            </a:r>
            <a:r>
              <a:rPr lang="en-US" sz="1900" dirty="0" err="1"/>
              <a:t>condado</a:t>
            </a:r>
            <a:r>
              <a:rPr lang="en-US" sz="1900" dirty="0"/>
              <a:t>. </a:t>
            </a:r>
            <a:r>
              <a:rPr lang="en-US" sz="1900" dirty="0" err="1"/>
              <a:t>Basándose</a:t>
            </a:r>
            <a:r>
              <a:rPr lang="en-US" sz="1900" dirty="0"/>
              <a:t> </a:t>
            </a:r>
            <a:r>
              <a:rPr lang="en-US" sz="1900" dirty="0" err="1"/>
              <a:t>en</a:t>
            </a:r>
            <a:r>
              <a:rPr lang="en-US" sz="1900" dirty="0"/>
              <a:t> </a:t>
            </a:r>
            <a:r>
              <a:rPr lang="en-US" sz="1900" dirty="0" err="1"/>
              <a:t>los</a:t>
            </a:r>
            <a:r>
              <a:rPr lang="en-US" sz="1900" dirty="0"/>
              <a:t> </a:t>
            </a:r>
            <a:r>
              <a:rPr lang="en-US" sz="1900" dirty="0" err="1"/>
              <a:t>datos</a:t>
            </a:r>
            <a:r>
              <a:rPr lang="en-US" sz="1900" dirty="0"/>
              <a:t> que ha </a:t>
            </a:r>
            <a:r>
              <a:rPr lang="en-US" sz="1900" dirty="0" err="1"/>
              <a:t>recogido</a:t>
            </a:r>
            <a:r>
              <a:rPr lang="en-US" sz="1900" dirty="0"/>
              <a:t>, ¿</a:t>
            </a:r>
            <a:r>
              <a:rPr lang="en-US" sz="1900" dirty="0" err="1"/>
              <a:t>cuál</a:t>
            </a:r>
            <a:r>
              <a:rPr lang="en-US" sz="1900" dirty="0"/>
              <a:t> de las </a:t>
            </a:r>
            <a:r>
              <a:rPr lang="en-US" sz="1900" dirty="0" err="1"/>
              <a:t>siguientes</a:t>
            </a:r>
            <a:r>
              <a:rPr lang="en-US" sz="1900" dirty="0"/>
              <a:t> </a:t>
            </a:r>
            <a:r>
              <a:rPr lang="en-US" sz="1900" dirty="0" err="1"/>
              <a:t>enfermedades</a:t>
            </a:r>
            <a:r>
              <a:rPr lang="en-US" sz="1900" dirty="0"/>
              <a:t> </a:t>
            </a:r>
            <a:r>
              <a:rPr lang="en-US" sz="1900" dirty="0" err="1"/>
              <a:t>tiene</a:t>
            </a:r>
            <a:r>
              <a:rPr lang="en-US" sz="1900" dirty="0"/>
              <a:t> </a:t>
            </a:r>
            <a:r>
              <a:rPr lang="en-US" sz="1900" dirty="0" err="1"/>
              <a:t>más</a:t>
            </a:r>
            <a:r>
              <a:rPr lang="en-US" sz="1900" dirty="0"/>
              <a:t> </a:t>
            </a:r>
            <a:r>
              <a:rPr lang="en-US" sz="1900" dirty="0" err="1"/>
              <a:t>probabilidades</a:t>
            </a:r>
            <a:r>
              <a:rPr lang="en-US" sz="1900" dirty="0"/>
              <a:t> de </a:t>
            </a:r>
            <a:r>
              <a:rPr lang="en-US" sz="1900" dirty="0" err="1"/>
              <a:t>propagarse</a:t>
            </a:r>
            <a:r>
              <a:rPr lang="en-US" sz="1900" dirty="0"/>
              <a:t> y </a:t>
            </a:r>
            <a:r>
              <a:rPr lang="en-US" sz="1900" dirty="0" err="1"/>
              <a:t>debería</a:t>
            </a:r>
            <a:r>
              <a:rPr lang="en-US" sz="1900" dirty="0"/>
              <a:t> ser </a:t>
            </a:r>
            <a:r>
              <a:rPr lang="en-US" sz="1900" dirty="0" err="1"/>
              <a:t>motivo</a:t>
            </a:r>
            <a:r>
              <a:rPr lang="en-US" sz="1900" dirty="0"/>
              <a:t> de mayor </a:t>
            </a:r>
            <a:r>
              <a:rPr lang="en-US" sz="1900" dirty="0" err="1"/>
              <a:t>preocupación</a:t>
            </a:r>
            <a:r>
              <a:rPr lang="en-US" sz="1900" dirty="0"/>
              <a:t>?</a:t>
            </a:r>
          </a:p>
          <a:p>
            <a:pPr indent="-228600"/>
            <a:r>
              <a:rPr lang="en-US" sz="1900" dirty="0"/>
              <a:t>¿Las </a:t>
            </a:r>
            <a:r>
              <a:rPr lang="en-US" sz="1900" dirty="0" err="1"/>
              <a:t>enfermedades</a:t>
            </a:r>
            <a:r>
              <a:rPr lang="en-US" sz="1900" dirty="0"/>
              <a:t> que se </a:t>
            </a:r>
            <a:r>
              <a:rPr lang="en-US" sz="1900" dirty="0" err="1"/>
              <a:t>propagan</a:t>
            </a:r>
            <a:r>
              <a:rPr lang="en-US" sz="1900" dirty="0"/>
              <a:t> </a:t>
            </a:r>
            <a:r>
              <a:rPr lang="en-US" sz="1900" dirty="0" err="1"/>
              <a:t>sólo</a:t>
            </a:r>
            <a:r>
              <a:rPr lang="en-US" sz="1900" dirty="0"/>
              <a:t> a </a:t>
            </a:r>
            <a:r>
              <a:rPr lang="en-US" sz="1900" dirty="0" err="1"/>
              <a:t>través</a:t>
            </a:r>
            <a:r>
              <a:rPr lang="en-US" sz="1900" dirty="0"/>
              <a:t> del </a:t>
            </a:r>
            <a:r>
              <a:rPr lang="en-US" sz="1900" dirty="0" err="1"/>
              <a:t>contacto</a:t>
            </a:r>
            <a:r>
              <a:rPr lang="en-US" sz="1900" dirty="0"/>
              <a:t> con </a:t>
            </a:r>
            <a:r>
              <a:rPr lang="en-US" sz="1900" dirty="0" err="1"/>
              <a:t>fluidos</a:t>
            </a:r>
            <a:r>
              <a:rPr lang="en-US" sz="1900" dirty="0"/>
              <a:t> de personas </a:t>
            </a:r>
            <a:r>
              <a:rPr lang="en-US" sz="1900" dirty="0" err="1"/>
              <a:t>infecciosas</a:t>
            </a:r>
            <a:r>
              <a:rPr lang="en-US" sz="1900" dirty="0"/>
              <a:t>?</a:t>
            </a:r>
          </a:p>
          <a:p>
            <a:pPr indent="-228600"/>
            <a:r>
              <a:rPr lang="en-US" sz="1900" dirty="0"/>
              <a:t>¿Las </a:t>
            </a:r>
            <a:r>
              <a:rPr lang="en-US" sz="1900" dirty="0" err="1"/>
              <a:t>enfermedades</a:t>
            </a:r>
            <a:r>
              <a:rPr lang="en-US" sz="1900" dirty="0"/>
              <a:t> que se </a:t>
            </a:r>
            <a:r>
              <a:rPr lang="en-US" sz="1900" dirty="0" err="1"/>
              <a:t>propagan</a:t>
            </a:r>
            <a:r>
              <a:rPr lang="en-US" sz="1900" dirty="0"/>
              <a:t> a </a:t>
            </a:r>
            <a:r>
              <a:rPr lang="en-US" sz="1900" dirty="0" err="1"/>
              <a:t>través</a:t>
            </a:r>
            <a:r>
              <a:rPr lang="en-US" sz="1900" dirty="0"/>
              <a:t> de </a:t>
            </a:r>
            <a:r>
              <a:rPr lang="en-US" sz="1900" dirty="0" err="1"/>
              <a:t>gotas</a:t>
            </a:r>
            <a:r>
              <a:rPr lang="en-US" sz="1900" dirty="0"/>
              <a:t>?</a:t>
            </a:r>
          </a:p>
          <a:p>
            <a:pPr indent="-228600"/>
            <a:r>
              <a:rPr lang="en-US" sz="1900" dirty="0"/>
              <a:t>¿Las </a:t>
            </a:r>
            <a:r>
              <a:rPr lang="en-US" sz="1900" dirty="0" err="1"/>
              <a:t>enfermedades</a:t>
            </a:r>
            <a:r>
              <a:rPr lang="en-US" sz="1900" dirty="0"/>
              <a:t> que se </a:t>
            </a:r>
            <a:r>
              <a:rPr lang="en-US" sz="1900" dirty="0" err="1"/>
              <a:t>transmiten</a:t>
            </a:r>
            <a:r>
              <a:rPr lang="en-US" sz="1900" dirty="0"/>
              <a:t> </a:t>
            </a:r>
            <a:r>
              <a:rPr lang="en-US" sz="1900" dirty="0" err="1"/>
              <a:t>por</a:t>
            </a:r>
            <a:r>
              <a:rPr lang="en-US" sz="1900" dirty="0"/>
              <a:t> </a:t>
            </a:r>
            <a:r>
              <a:rPr lang="en-US" sz="1900" dirty="0" err="1"/>
              <a:t>el</a:t>
            </a:r>
            <a:r>
              <a:rPr lang="en-US" sz="1900" dirty="0"/>
              <a:t> </a:t>
            </a:r>
            <a:r>
              <a:rPr lang="en-US" sz="1900" dirty="0" err="1"/>
              <a:t>aire</a:t>
            </a:r>
            <a:r>
              <a:rPr lang="en-US" sz="1900" dirty="0"/>
              <a:t>?</a:t>
            </a:r>
          </a:p>
          <a:p>
            <a:pPr indent="-228600"/>
            <a:endParaRPr lang="en-US" sz="1900" dirty="0"/>
          </a:p>
        </p:txBody>
      </p:sp>
      <p:pic>
        <p:nvPicPr>
          <p:cNvPr id="4" name="Google Shape;308;p8">
            <a:extLst>
              <a:ext uri="{FF2B5EF4-FFF2-40B4-BE49-F238E27FC236}">
                <a16:creationId xmlns:a16="http://schemas.microsoft.com/office/drawing/2014/main" id="{0CB5FDB3-4A24-176C-23F5-2481C63DA179}"/>
              </a:ext>
            </a:extLst>
          </p:cNvPr>
          <p:cNvPicPr preferRelativeResize="0"/>
          <p:nvPr/>
        </p:nvPicPr>
        <p:blipFill rotWithShape="1">
          <a:blip r:embed="rId2"/>
          <a:srcRect t="10767" r="2" b="9549"/>
          <a:stretch/>
        </p:blipFill>
        <p:spPr>
          <a:xfrm>
            <a:off x="6601400" y="915030"/>
            <a:ext cx="4752399" cy="3828420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1951349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AFDED-E599-703A-936B-BCB372A13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¡Mira a </a:t>
            </a:r>
            <a:r>
              <a:rPr lang="en-US" dirty="0" err="1"/>
              <a:t>tu</a:t>
            </a:r>
            <a:r>
              <a:rPr lang="en-US" dirty="0"/>
              <a:t> </a:t>
            </a:r>
            <a:r>
              <a:rPr lang="en-US" dirty="0" err="1"/>
              <a:t>alrededor</a:t>
            </a:r>
            <a:r>
              <a:rPr lang="en-US" dirty="0"/>
              <a:t>! ¿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ves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879753-CD29-3AC6-0D81-049BCDB9B5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Informe</a:t>
            </a:r>
          </a:p>
        </p:txBody>
      </p:sp>
    </p:spTree>
    <p:extLst>
      <p:ext uri="{BB962C8B-B14F-4D97-AF65-F5344CB8AC3E}">
        <p14:creationId xmlns:p14="http://schemas.microsoft.com/office/powerpoint/2010/main" val="4191324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695EF-70D3-C86F-1987-055AB2765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Vacunación</a:t>
            </a:r>
            <a:r>
              <a:rPr lang="en-US" dirty="0"/>
              <a:t> contra la gripe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3F0C54-371B-0D3A-7D71-A94F1481BF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Pregunte</a:t>
            </a:r>
            <a:r>
              <a:rPr lang="en-US" dirty="0"/>
              <a:t>: ¿</a:t>
            </a:r>
            <a:r>
              <a:rPr lang="en-US" dirty="0" err="1"/>
              <a:t>Quién</a:t>
            </a:r>
            <a:r>
              <a:rPr lang="en-US" dirty="0"/>
              <a:t>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vacunarse</a:t>
            </a:r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229681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D8A5B-5AA8-EBF0-78A5-EDAC1CF33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Vacunación</a:t>
            </a:r>
            <a:r>
              <a:rPr lang="en-US" dirty="0"/>
              <a:t> contra la gripe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1FC07A-7457-2430-8469-DF62EACE44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Pregunte</a:t>
            </a:r>
            <a:r>
              <a:rPr lang="en-US" dirty="0"/>
              <a:t>: ¿</a:t>
            </a:r>
            <a:r>
              <a:rPr lang="en-US" dirty="0" err="1"/>
              <a:t>Quién</a:t>
            </a:r>
            <a:r>
              <a:rPr lang="en-US" dirty="0"/>
              <a:t>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vacunarse</a:t>
            </a:r>
            <a:r>
              <a:rPr lang="en-US" dirty="0"/>
              <a:t>?</a:t>
            </a:r>
          </a:p>
          <a:p>
            <a:r>
              <a:rPr lang="en-US" dirty="0" err="1"/>
              <a:t>Todas</a:t>
            </a:r>
            <a:r>
              <a:rPr lang="en-US" dirty="0"/>
              <a:t> las personas a </a:t>
            </a:r>
            <a:r>
              <a:rPr lang="en-US" dirty="0" err="1"/>
              <a:t>partir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6 meses de </a:t>
            </a:r>
            <a:r>
              <a:rPr lang="en-US" dirty="0" err="1"/>
              <a:t>edad</a:t>
            </a:r>
            <a:endParaRPr lang="en-US" dirty="0"/>
          </a:p>
          <a:p>
            <a:r>
              <a:rPr lang="en-US" dirty="0"/>
              <a:t>Las personas con alto </a:t>
            </a:r>
            <a:r>
              <a:rPr lang="en-US" dirty="0" err="1"/>
              <a:t>riesgo</a:t>
            </a:r>
            <a:r>
              <a:rPr lang="en-US" dirty="0"/>
              <a:t> de </a:t>
            </a:r>
            <a:r>
              <a:rPr lang="en-US" dirty="0" err="1"/>
              <a:t>sufrir</a:t>
            </a:r>
            <a:r>
              <a:rPr lang="en-US" dirty="0"/>
              <a:t> </a:t>
            </a:r>
            <a:r>
              <a:rPr lang="en-US" dirty="0" err="1"/>
              <a:t>complicaciones</a:t>
            </a:r>
            <a:r>
              <a:rPr lang="en-US" dirty="0"/>
              <a:t> graves a causa de la gripe (</a:t>
            </a:r>
            <a:r>
              <a:rPr lang="en-US" dirty="0" err="1"/>
              <a:t>adultos</a:t>
            </a:r>
            <a:r>
              <a:rPr lang="en-US" dirty="0"/>
              <a:t> </a:t>
            </a:r>
            <a:r>
              <a:rPr lang="en-US" dirty="0" err="1"/>
              <a:t>mayores</a:t>
            </a:r>
            <a:r>
              <a:rPr lang="en-US" dirty="0"/>
              <a:t> de 65 </a:t>
            </a:r>
            <a:r>
              <a:rPr lang="en-US" dirty="0" err="1"/>
              <a:t>años</a:t>
            </a:r>
            <a:r>
              <a:rPr lang="en-US" dirty="0"/>
              <a:t>; </a:t>
            </a:r>
            <a:r>
              <a:rPr lang="en-US" dirty="0" err="1"/>
              <a:t>mujeres</a:t>
            </a:r>
            <a:r>
              <a:rPr lang="en-US" dirty="0"/>
              <a:t> </a:t>
            </a:r>
            <a:r>
              <a:rPr lang="en-US" dirty="0" err="1"/>
              <a:t>embarazadas</a:t>
            </a:r>
            <a:r>
              <a:rPr lang="en-US" dirty="0"/>
              <a:t>; personas con </a:t>
            </a:r>
            <a:r>
              <a:rPr lang="en-US" dirty="0" err="1"/>
              <a:t>asma</a:t>
            </a:r>
            <a:r>
              <a:rPr lang="en-US" dirty="0"/>
              <a:t>, </a:t>
            </a:r>
            <a:r>
              <a:rPr lang="en-US" dirty="0" err="1"/>
              <a:t>cáncer</a:t>
            </a:r>
            <a:r>
              <a:rPr lang="en-US" dirty="0"/>
              <a:t>, diabetes, VIH/SIDA y </a:t>
            </a:r>
            <a:r>
              <a:rPr lang="en-US" dirty="0" err="1"/>
              <a:t>otras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62548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30125-311C-EDFE-DC2A-A2B210455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Vacunación</a:t>
            </a:r>
            <a:r>
              <a:rPr lang="en-US" dirty="0"/>
              <a:t> contra la gripe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5C8163-1A3A-A730-92C5-2BC01A731E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Pregunte</a:t>
            </a:r>
            <a:r>
              <a:rPr lang="en-US" dirty="0"/>
              <a:t>: ¿</a:t>
            </a:r>
            <a:r>
              <a:rPr lang="en-US" dirty="0" err="1"/>
              <a:t>Quién</a:t>
            </a:r>
            <a:r>
              <a:rPr lang="en-US" dirty="0"/>
              <a:t> no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recibir</a:t>
            </a:r>
            <a:r>
              <a:rPr lang="en-US" dirty="0"/>
              <a:t> la </a:t>
            </a:r>
            <a:r>
              <a:rPr lang="en-US" dirty="0" err="1"/>
              <a:t>vacuna</a:t>
            </a:r>
            <a:r>
              <a:rPr lang="en-US" dirty="0"/>
              <a:t> contra la gripe?</a:t>
            </a:r>
          </a:p>
        </p:txBody>
      </p:sp>
    </p:spTree>
    <p:extLst>
      <p:ext uri="{BB962C8B-B14F-4D97-AF65-F5344CB8AC3E}">
        <p14:creationId xmlns:p14="http://schemas.microsoft.com/office/powerpoint/2010/main" val="9661153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1B503-AD6F-E42C-49BA-55FBFB7C7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Vacunación</a:t>
            </a:r>
            <a:r>
              <a:rPr lang="en-US" dirty="0"/>
              <a:t> contra la gripe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41588-492A-AF4A-ED2F-27B64BEFBA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Pregunte</a:t>
            </a:r>
            <a:r>
              <a:rPr lang="en-US" dirty="0"/>
              <a:t>: ¿</a:t>
            </a:r>
            <a:r>
              <a:rPr lang="en-US" dirty="0" err="1"/>
              <a:t>Quién</a:t>
            </a:r>
            <a:r>
              <a:rPr lang="en-US" dirty="0"/>
              <a:t> no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recibir</a:t>
            </a:r>
            <a:r>
              <a:rPr lang="en-US" dirty="0"/>
              <a:t> la </a:t>
            </a:r>
            <a:r>
              <a:rPr lang="en-US" dirty="0" err="1"/>
              <a:t>vacuna</a:t>
            </a:r>
            <a:r>
              <a:rPr lang="en-US" dirty="0"/>
              <a:t> contra la gripe?</a:t>
            </a:r>
          </a:p>
          <a:p>
            <a:r>
              <a:rPr lang="en-US" dirty="0"/>
              <a:t>Los </a:t>
            </a:r>
            <a:r>
              <a:rPr lang="en-US" dirty="0" err="1"/>
              <a:t>niños</a:t>
            </a:r>
            <a:r>
              <a:rPr lang="en-US" dirty="0"/>
              <a:t> </a:t>
            </a:r>
            <a:r>
              <a:rPr lang="en-US" dirty="0" err="1"/>
              <a:t>menores</a:t>
            </a:r>
            <a:r>
              <a:rPr lang="en-US" dirty="0"/>
              <a:t> de 6 meses</a:t>
            </a:r>
          </a:p>
          <a:p>
            <a:r>
              <a:rPr lang="en-US" dirty="0"/>
              <a:t>Personas con </a:t>
            </a:r>
            <a:r>
              <a:rPr lang="en-US" dirty="0" err="1"/>
              <a:t>alergias</a:t>
            </a:r>
            <a:r>
              <a:rPr lang="en-US" dirty="0"/>
              <a:t> graves y </a:t>
            </a:r>
            <a:r>
              <a:rPr lang="en-US" dirty="0" err="1"/>
              <a:t>potencialmente</a:t>
            </a:r>
            <a:r>
              <a:rPr lang="en-US" dirty="0"/>
              <a:t> </a:t>
            </a:r>
            <a:r>
              <a:rPr lang="en-US" dirty="0" err="1"/>
              <a:t>mortales</a:t>
            </a:r>
            <a:r>
              <a:rPr lang="en-US" dirty="0"/>
              <a:t> a la </a:t>
            </a:r>
            <a:r>
              <a:rPr lang="en-US" dirty="0" err="1"/>
              <a:t>vacuna</a:t>
            </a:r>
            <a:r>
              <a:rPr lang="en-US" dirty="0"/>
              <a:t> de la gripe o a </a:t>
            </a:r>
            <a:r>
              <a:rPr lang="en-US" dirty="0" err="1"/>
              <a:t>cualquier</a:t>
            </a:r>
            <a:r>
              <a:rPr lang="en-US" dirty="0"/>
              <a:t> </a:t>
            </a:r>
            <a:r>
              <a:rPr lang="en-US" dirty="0" err="1"/>
              <a:t>ingrediente</a:t>
            </a:r>
            <a:r>
              <a:rPr lang="en-US" dirty="0"/>
              <a:t> de la </a:t>
            </a:r>
            <a:r>
              <a:rPr lang="en-US" dirty="0" err="1"/>
              <a:t>vacuna</a:t>
            </a:r>
            <a:r>
              <a:rPr lang="en-US" dirty="0"/>
              <a:t> (</a:t>
            </a:r>
            <a:r>
              <a:rPr lang="en-US" dirty="0" err="1"/>
              <a:t>gelatina</a:t>
            </a:r>
            <a:r>
              <a:rPr lang="en-US" dirty="0"/>
              <a:t>, </a:t>
            </a:r>
            <a:r>
              <a:rPr lang="en-US" dirty="0" err="1"/>
              <a:t>antibióticos</a:t>
            </a:r>
            <a:r>
              <a:rPr lang="en-US" dirty="0"/>
              <a:t> u </a:t>
            </a:r>
            <a:r>
              <a:rPr lang="en-US" dirty="0" err="1"/>
              <a:t>otros</a:t>
            </a:r>
            <a:r>
              <a:rPr lang="en-US" dirty="0"/>
              <a:t> </a:t>
            </a:r>
            <a:r>
              <a:rPr lang="en-US" dirty="0" err="1"/>
              <a:t>ingredientes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855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3D8A7-B119-DA99-30B6-33CB9870E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Vacunación</a:t>
            </a:r>
            <a:r>
              <a:rPr lang="en-US" dirty="0"/>
              <a:t> contra la gripe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1B3EF1-9FA5-59C7-0E8C-DA96C291DA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Pregunte</a:t>
            </a:r>
            <a:r>
              <a:rPr lang="en-US" dirty="0"/>
              <a:t>: ¿</a:t>
            </a:r>
            <a:r>
              <a:rPr lang="en-US" dirty="0" err="1"/>
              <a:t>Cuándo</a:t>
            </a:r>
            <a:r>
              <a:rPr lang="en-US" dirty="0"/>
              <a:t> hay que </a:t>
            </a:r>
            <a:r>
              <a:rPr lang="en-US" dirty="0" err="1"/>
              <a:t>vacunarse</a:t>
            </a:r>
            <a:r>
              <a:rPr lang="en-US" dirty="0"/>
              <a:t> contra la gripe?</a:t>
            </a:r>
          </a:p>
        </p:txBody>
      </p:sp>
    </p:spTree>
    <p:extLst>
      <p:ext uri="{BB962C8B-B14F-4D97-AF65-F5344CB8AC3E}">
        <p14:creationId xmlns:p14="http://schemas.microsoft.com/office/powerpoint/2010/main" val="231880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FB1F7-B583-F2D2-B211-73DCBBCD9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Vacunación</a:t>
            </a:r>
            <a:r>
              <a:rPr lang="en-US" dirty="0"/>
              <a:t> contra la gripe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FF868B-B56C-D288-E551-853BE02AF2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Pregunte</a:t>
            </a:r>
            <a:r>
              <a:rPr lang="en-US" dirty="0"/>
              <a:t>: ¿</a:t>
            </a:r>
            <a:r>
              <a:rPr lang="en-US" dirty="0" err="1"/>
              <a:t>Cuándo</a:t>
            </a:r>
            <a:r>
              <a:rPr lang="en-US" dirty="0"/>
              <a:t>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alguien</a:t>
            </a:r>
            <a:r>
              <a:rPr lang="en-US" dirty="0"/>
              <a:t> </a:t>
            </a:r>
            <a:r>
              <a:rPr lang="en-US" dirty="0" err="1"/>
              <a:t>vacunarse</a:t>
            </a:r>
            <a:r>
              <a:rPr lang="en-US" dirty="0"/>
              <a:t> contra la gripe?</a:t>
            </a:r>
          </a:p>
          <a:p>
            <a:r>
              <a:rPr lang="en-US" dirty="0"/>
              <a:t>Los CDC </a:t>
            </a:r>
            <a:r>
              <a:rPr lang="en-US" dirty="0" err="1"/>
              <a:t>recomiendan</a:t>
            </a:r>
            <a:r>
              <a:rPr lang="en-US" dirty="0"/>
              <a:t> que las personas se </a:t>
            </a:r>
            <a:r>
              <a:rPr lang="en-US" dirty="0" err="1"/>
              <a:t>vacunen</a:t>
            </a:r>
            <a:r>
              <a:rPr lang="en-US" dirty="0"/>
              <a:t> contra la gripe a finales de </a:t>
            </a:r>
            <a:r>
              <a:rPr lang="en-US" dirty="0" err="1"/>
              <a:t>octubre</a:t>
            </a:r>
            <a:r>
              <a:rPr lang="en-US" dirty="0"/>
              <a:t>, antes de que </a:t>
            </a:r>
            <a:r>
              <a:rPr lang="en-US" dirty="0" err="1"/>
              <a:t>comience</a:t>
            </a:r>
            <a:r>
              <a:rPr lang="en-US" dirty="0"/>
              <a:t> la </a:t>
            </a:r>
            <a:r>
              <a:rPr lang="en-US" dirty="0" err="1"/>
              <a:t>temporada</a:t>
            </a:r>
            <a:r>
              <a:rPr lang="en-US" dirty="0"/>
              <a:t> de gripe, </a:t>
            </a:r>
            <a:r>
              <a:rPr lang="en-US" dirty="0" err="1"/>
              <a:t>ya</a:t>
            </a:r>
            <a:r>
              <a:rPr lang="en-US" dirty="0"/>
              <a:t> que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anticuerpos</a:t>
            </a:r>
            <a:r>
              <a:rPr lang="en-US" dirty="0"/>
              <a:t> </a:t>
            </a:r>
            <a:r>
              <a:rPr lang="en-US" dirty="0" err="1"/>
              <a:t>tardan</a:t>
            </a:r>
            <a:r>
              <a:rPr lang="en-US" dirty="0"/>
              <a:t> </a:t>
            </a:r>
            <a:r>
              <a:rPr lang="en-US" dirty="0" err="1"/>
              <a:t>unas</a:t>
            </a:r>
            <a:r>
              <a:rPr lang="en-US" dirty="0"/>
              <a:t> dos </a:t>
            </a:r>
            <a:r>
              <a:rPr lang="en-US" dirty="0" err="1"/>
              <a:t>semanas</a:t>
            </a:r>
            <a:r>
              <a:rPr lang="en-US" dirty="0"/>
              <a:t> </a:t>
            </a:r>
            <a:r>
              <a:rPr lang="en-US" dirty="0" err="1"/>
              <a:t>después</a:t>
            </a:r>
            <a:r>
              <a:rPr lang="en-US" dirty="0"/>
              <a:t> de la </a:t>
            </a:r>
            <a:r>
              <a:rPr lang="en-US" dirty="0" err="1"/>
              <a:t>vacunación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desarrollarse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878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8986F-F333-F6E3-D22E-80FAE5C9AF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Resumen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B7AABC-E67B-169A-613F-0F7B5B8FFD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Cómo</a:t>
            </a:r>
            <a:r>
              <a:rPr lang="en-US" dirty="0"/>
              <a:t> </a:t>
            </a:r>
            <a:r>
              <a:rPr lang="en-US" dirty="0" err="1"/>
              <a:t>pensar</a:t>
            </a:r>
            <a:r>
              <a:rPr lang="en-US" dirty="0"/>
              <a:t> </a:t>
            </a:r>
            <a:r>
              <a:rPr lang="en-US" dirty="0" err="1"/>
              <a:t>como</a:t>
            </a:r>
            <a:r>
              <a:rPr lang="en-US" dirty="0"/>
              <a:t> un </a:t>
            </a:r>
            <a:r>
              <a:rPr lang="en-US" dirty="0" err="1"/>
              <a:t>científico</a:t>
            </a:r>
            <a:r>
              <a:rPr lang="en-US" dirty="0"/>
              <a:t> de </a:t>
            </a:r>
            <a:r>
              <a:rPr lang="en-US" dirty="0" err="1"/>
              <a:t>enfermedades</a:t>
            </a:r>
            <a:endParaRPr lang="en-US" dirty="0"/>
          </a:p>
          <a:p>
            <a:endParaRPr lang="en-US" dirty="0"/>
          </a:p>
          <a:p>
            <a:pPr lvl="0"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en-US" dirty="0"/>
              <a:t>Mr. NA activity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en-US" dirty="0"/>
              <a:t>Look Around! What do you see?</a:t>
            </a:r>
          </a:p>
          <a:p>
            <a:pPr lvl="0">
              <a:buClr>
                <a:schemeClr val="dk1"/>
              </a:buClr>
              <a:buSzPts val="2800"/>
            </a:pPr>
            <a:r>
              <a:rPr lang="en-US" dirty="0"/>
              <a:t>Learn about vaccines</a:t>
            </a:r>
          </a:p>
          <a:p>
            <a:pPr lvl="0">
              <a:buClr>
                <a:schemeClr val="dk1"/>
              </a:buClr>
              <a:buSzPts val="2800"/>
            </a:pPr>
            <a:r>
              <a:rPr lang="en-US" dirty="0"/>
              <a:t>Learn tools used by disease scientists to make decisions about disease and community health</a:t>
            </a:r>
          </a:p>
          <a:p>
            <a:pPr lvl="0">
              <a:buClr>
                <a:schemeClr val="dk1"/>
              </a:buClr>
              <a:buSzPts val="2800"/>
            </a:pPr>
            <a:r>
              <a:rPr lang="en-US" dirty="0"/>
              <a:t>Introduction to PSAs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3628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87AFE0E-B37D-4531-AFE8-231C8348E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0A0584-1D6C-D846-447F-D7B3C6109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</a:pPr>
            <a:r>
              <a:rPr lang="en-US"/>
              <a:t>Tipos de vacunas contra la gripe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37BD3F-3802-9FCE-2A4F-A823A49E0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13625"/>
            <a:ext cx="4614759" cy="4163337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/>
            <a:r>
              <a:rPr lang="en-US" sz="2000"/>
              <a:t>Vacuna contra la gripe</a:t>
            </a:r>
          </a:p>
          <a:p>
            <a:pPr indent="-228600"/>
            <a:r>
              <a:rPr lang="en-US" sz="2000"/>
              <a:t>Hay diferentes vacunas contra la gripe aprobadas para personas de diferentes edades. Todo el mundo debería vacunarse de acuerdo con su edad</a:t>
            </a:r>
          </a:p>
          <a:p>
            <a:pPr indent="-228600"/>
            <a:r>
              <a:rPr lang="en-US" sz="2000"/>
              <a:t>Vacuna intradérmica contra la gripe</a:t>
            </a:r>
          </a:p>
          <a:p>
            <a:pPr indent="-228600"/>
            <a:r>
              <a:rPr lang="en-US" sz="2000"/>
              <a:t>inyección que se inyecta en la piel en lugar de en el músculo</a:t>
            </a:r>
          </a:p>
          <a:p>
            <a:pPr indent="-228600"/>
            <a:r>
              <a:rPr lang="en-US" sz="2000"/>
              <a:t>Spray nasal</a:t>
            </a:r>
          </a:p>
          <a:p>
            <a:pPr indent="-228600"/>
            <a:r>
              <a:rPr lang="en-US" sz="2000"/>
              <a:t>personas sanas no embarazadas, de 2 a 49 años de edad</a:t>
            </a:r>
          </a:p>
          <a:p>
            <a:pPr indent="-228600"/>
            <a:endParaRPr lang="en-US" sz="2000"/>
          </a:p>
        </p:txBody>
      </p:sp>
      <p:pic>
        <p:nvPicPr>
          <p:cNvPr id="4" name="Google Shape;360;p11">
            <a:extLst>
              <a:ext uri="{FF2B5EF4-FFF2-40B4-BE49-F238E27FC236}">
                <a16:creationId xmlns:a16="http://schemas.microsoft.com/office/drawing/2014/main" id="{45696B05-7A35-68A2-3044-EE3FDAB3650E}"/>
              </a:ext>
            </a:extLst>
          </p:cNvPr>
          <p:cNvPicPr preferRelativeResize="0"/>
          <p:nvPr/>
        </p:nvPicPr>
        <p:blipFill rotWithShape="1">
          <a:blip r:embed="rId2"/>
          <a:srcRect l="1904" r="14327" b="-3"/>
          <a:stretch/>
        </p:blipFill>
        <p:spPr>
          <a:xfrm>
            <a:off x="6291161" y="1990072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2436553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8C699-99F7-EBD1-5BB6-4A3863397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Vacunas</a:t>
            </a:r>
            <a:r>
              <a:rPr lang="en-US" dirty="0"/>
              <a:t> y </a:t>
            </a:r>
            <a:r>
              <a:rPr lang="en-US" dirty="0" err="1"/>
              <a:t>desinformación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8704F9-EA5E-A9C2-E52C-5BCAD79885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/>
              <a:t>Inmunidad</a:t>
            </a:r>
            <a:r>
              <a:rPr lang="en-US" dirty="0"/>
              <a:t> natural </a:t>
            </a:r>
            <a:r>
              <a:rPr lang="en-US" dirty="0" err="1"/>
              <a:t>frente</a:t>
            </a:r>
            <a:r>
              <a:rPr lang="en-US" dirty="0"/>
              <a:t> a la </a:t>
            </a:r>
            <a:r>
              <a:rPr lang="en-US" dirty="0" err="1"/>
              <a:t>vacunación</a:t>
            </a:r>
            <a:endParaRPr lang="en-US" dirty="0"/>
          </a:p>
          <a:p>
            <a:r>
              <a:rPr lang="en-US" dirty="0"/>
              <a:t>Una </a:t>
            </a:r>
            <a:r>
              <a:rPr lang="en-US" dirty="0" err="1"/>
              <a:t>infección</a:t>
            </a:r>
            <a:r>
              <a:rPr lang="en-US" dirty="0"/>
              <a:t> natural </a:t>
            </a:r>
            <a:r>
              <a:rPr lang="en-US" dirty="0" err="1"/>
              <a:t>puede</a:t>
            </a:r>
            <a:r>
              <a:rPr lang="en-US" dirty="0"/>
              <a:t> </a:t>
            </a:r>
            <a:r>
              <a:rPr lang="en-US" dirty="0" err="1"/>
              <a:t>proporcionar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mejor</a:t>
            </a:r>
            <a:r>
              <a:rPr lang="en-US" dirty="0"/>
              <a:t> </a:t>
            </a:r>
            <a:r>
              <a:rPr lang="en-US" dirty="0" err="1"/>
              <a:t>inmunidad</a:t>
            </a:r>
            <a:r>
              <a:rPr lang="en-US" dirty="0"/>
              <a:t> que la </a:t>
            </a:r>
            <a:r>
              <a:rPr lang="en-US" dirty="0" err="1"/>
              <a:t>vacunación</a:t>
            </a:r>
            <a:r>
              <a:rPr lang="en-US" dirty="0"/>
              <a:t>, </a:t>
            </a:r>
            <a:r>
              <a:rPr lang="en-US" dirty="0" err="1"/>
              <a:t>pero</a:t>
            </a:r>
            <a:r>
              <a:rPr lang="en-US" dirty="0"/>
              <a:t> </a:t>
            </a:r>
            <a:r>
              <a:rPr lang="en-US" dirty="0" err="1"/>
              <a:t>existen</a:t>
            </a:r>
            <a:r>
              <a:rPr lang="en-US" dirty="0"/>
              <a:t> graves </a:t>
            </a:r>
            <a:r>
              <a:rPr lang="en-US" dirty="0" err="1"/>
              <a:t>riesgos</a:t>
            </a:r>
            <a:endParaRPr lang="en-US" dirty="0"/>
          </a:p>
          <a:p>
            <a:r>
              <a:rPr lang="en-US" dirty="0"/>
              <a:t>La </a:t>
            </a:r>
            <a:r>
              <a:rPr lang="en-US" dirty="0" err="1"/>
              <a:t>infección</a:t>
            </a:r>
            <a:r>
              <a:rPr lang="en-US" dirty="0"/>
              <a:t> natural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varicela</a:t>
            </a:r>
            <a:r>
              <a:rPr lang="en-US" dirty="0"/>
              <a:t> </a:t>
            </a:r>
            <a:r>
              <a:rPr lang="en-US" dirty="0" err="1"/>
              <a:t>puede</a:t>
            </a:r>
            <a:r>
              <a:rPr lang="en-US" dirty="0"/>
              <a:t> </a:t>
            </a:r>
            <a:r>
              <a:rPr lang="en-US" dirty="0" err="1"/>
              <a:t>provocar</a:t>
            </a:r>
            <a:r>
              <a:rPr lang="en-US" dirty="0"/>
              <a:t> </a:t>
            </a:r>
            <a:r>
              <a:rPr lang="en-US" dirty="0" err="1"/>
              <a:t>neumonía</a:t>
            </a:r>
            <a:endParaRPr lang="en-US" dirty="0"/>
          </a:p>
          <a:p>
            <a:r>
              <a:rPr lang="en-US" dirty="0"/>
              <a:t>Una </a:t>
            </a:r>
            <a:r>
              <a:rPr lang="en-US" dirty="0" err="1"/>
              <a:t>infección</a:t>
            </a:r>
            <a:r>
              <a:rPr lang="en-US" dirty="0"/>
              <a:t> natural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poliomielitis</a:t>
            </a:r>
            <a:r>
              <a:rPr lang="en-US" dirty="0"/>
              <a:t> </a:t>
            </a:r>
            <a:r>
              <a:rPr lang="en-US" dirty="0" err="1"/>
              <a:t>podría</a:t>
            </a:r>
            <a:r>
              <a:rPr lang="en-US" dirty="0"/>
              <a:t> </a:t>
            </a:r>
            <a:r>
              <a:rPr lang="en-US" dirty="0" err="1"/>
              <a:t>causar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parálisis</a:t>
            </a:r>
            <a:r>
              <a:rPr lang="en-US" dirty="0"/>
              <a:t> </a:t>
            </a:r>
            <a:r>
              <a:rPr lang="en-US" dirty="0" err="1"/>
              <a:t>permanente</a:t>
            </a:r>
            <a:endParaRPr lang="en-US" dirty="0"/>
          </a:p>
          <a:p>
            <a:r>
              <a:rPr lang="en-US" dirty="0"/>
              <a:t>Una </a:t>
            </a:r>
            <a:r>
              <a:rPr lang="en-US" dirty="0" err="1"/>
              <a:t>infección</a:t>
            </a:r>
            <a:r>
              <a:rPr lang="en-US" dirty="0"/>
              <a:t> natural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paperas</a:t>
            </a:r>
            <a:r>
              <a:rPr lang="en-US" dirty="0"/>
              <a:t> </a:t>
            </a:r>
            <a:r>
              <a:rPr lang="en-US" dirty="0" err="1"/>
              <a:t>podría</a:t>
            </a:r>
            <a:r>
              <a:rPr lang="en-US" dirty="0"/>
              <a:t> </a:t>
            </a:r>
            <a:r>
              <a:rPr lang="en-US" dirty="0" err="1"/>
              <a:t>provocar</a:t>
            </a:r>
            <a:r>
              <a:rPr lang="en-US" dirty="0"/>
              <a:t> </a:t>
            </a:r>
            <a:r>
              <a:rPr lang="en-US" dirty="0" err="1"/>
              <a:t>sordera</a:t>
            </a:r>
            <a:endParaRPr lang="en-US" dirty="0"/>
          </a:p>
          <a:p>
            <a:r>
              <a:rPr lang="en-US" dirty="0"/>
              <a:t>Las </a:t>
            </a:r>
            <a:r>
              <a:rPr lang="en-US" dirty="0" err="1"/>
              <a:t>vacunas</a:t>
            </a:r>
            <a:r>
              <a:rPr lang="en-US" dirty="0"/>
              <a:t> y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autismo</a:t>
            </a:r>
            <a:endParaRPr lang="en-US" dirty="0"/>
          </a:p>
          <a:p>
            <a:r>
              <a:rPr lang="en-US" dirty="0"/>
              <a:t>Las </a:t>
            </a:r>
            <a:r>
              <a:rPr lang="en-US" dirty="0" err="1"/>
              <a:t>vacunas</a:t>
            </a:r>
            <a:r>
              <a:rPr lang="en-US" dirty="0"/>
              <a:t> no </a:t>
            </a:r>
            <a:r>
              <a:rPr lang="en-US" dirty="0" err="1"/>
              <a:t>causan</a:t>
            </a:r>
            <a:r>
              <a:rPr lang="en-US" dirty="0"/>
              <a:t> </a:t>
            </a:r>
            <a:r>
              <a:rPr lang="en-US" dirty="0" err="1"/>
              <a:t>autismo</a:t>
            </a:r>
            <a:endParaRPr lang="en-US" dirty="0"/>
          </a:p>
          <a:p>
            <a:r>
              <a:rPr lang="en-US" dirty="0"/>
              <a:t>Los </a:t>
            </a:r>
            <a:r>
              <a:rPr lang="en-US" dirty="0" err="1"/>
              <a:t>investigadores</a:t>
            </a:r>
            <a:r>
              <a:rPr lang="en-US" dirty="0"/>
              <a:t> no </a:t>
            </a:r>
            <a:r>
              <a:rPr lang="en-US" dirty="0" err="1"/>
              <a:t>han</a:t>
            </a:r>
            <a:r>
              <a:rPr lang="en-US" dirty="0"/>
              <a:t> </a:t>
            </a:r>
            <a:r>
              <a:rPr lang="en-US" dirty="0" err="1"/>
              <a:t>encontrado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conexión</a:t>
            </a:r>
            <a:r>
              <a:rPr lang="en-US" dirty="0"/>
              <a:t> entre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autismo</a:t>
            </a:r>
            <a:r>
              <a:rPr lang="en-US" dirty="0"/>
              <a:t> y las </a:t>
            </a:r>
            <a:r>
              <a:rPr lang="en-US" dirty="0" err="1"/>
              <a:t>vacunas</a:t>
            </a:r>
            <a:r>
              <a:rPr lang="en-US" dirty="0"/>
              <a:t> </a:t>
            </a:r>
            <a:r>
              <a:rPr lang="en-US" dirty="0" err="1"/>
              <a:t>infantiles</a:t>
            </a:r>
            <a:endParaRPr lang="en-US" dirty="0"/>
          </a:p>
          <a:p>
            <a:r>
              <a:rPr lang="en-US" dirty="0"/>
              <a:t>El </a:t>
            </a:r>
            <a:r>
              <a:rPr lang="en-US" dirty="0" err="1"/>
              <a:t>estudio</a:t>
            </a:r>
            <a:r>
              <a:rPr lang="en-US" dirty="0"/>
              <a:t> original que </a:t>
            </a:r>
            <a:r>
              <a:rPr lang="en-US" dirty="0" err="1"/>
              <a:t>encendió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debate </a:t>
            </a:r>
            <a:r>
              <a:rPr lang="en-US" dirty="0" err="1"/>
              <a:t>hace</a:t>
            </a:r>
            <a:r>
              <a:rPr lang="en-US" dirty="0"/>
              <a:t> </a:t>
            </a:r>
            <a:r>
              <a:rPr lang="en-US" dirty="0" err="1"/>
              <a:t>años</a:t>
            </a:r>
            <a:r>
              <a:rPr lang="en-US" dirty="0"/>
              <a:t> se ha </a:t>
            </a:r>
            <a:r>
              <a:rPr lang="en-US" dirty="0" err="1"/>
              <a:t>retractado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5388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7E466-2077-C202-AF32-C313573DA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Vacunas</a:t>
            </a:r>
            <a:r>
              <a:rPr lang="en-US" dirty="0"/>
              <a:t> y </a:t>
            </a:r>
            <a:r>
              <a:rPr lang="en-US" dirty="0" err="1"/>
              <a:t>desinformación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15FAF7-CC97-4213-0446-AAF67F884E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err="1"/>
              <a:t>Vacunas</a:t>
            </a:r>
            <a:r>
              <a:rPr lang="en-US" dirty="0"/>
              <a:t> y </a:t>
            </a:r>
            <a:r>
              <a:rPr lang="en-US" dirty="0" err="1"/>
              <a:t>efectos</a:t>
            </a:r>
            <a:r>
              <a:rPr lang="en-US" dirty="0"/>
              <a:t> </a:t>
            </a:r>
            <a:r>
              <a:rPr lang="en-US" dirty="0" err="1"/>
              <a:t>secundarios</a:t>
            </a:r>
            <a:endParaRPr lang="en-US" dirty="0"/>
          </a:p>
          <a:p>
            <a:r>
              <a:rPr lang="en-US" dirty="0" err="1"/>
              <a:t>Todas</a:t>
            </a:r>
            <a:r>
              <a:rPr lang="en-US" dirty="0"/>
              <a:t> las </a:t>
            </a:r>
            <a:r>
              <a:rPr lang="en-US" dirty="0" err="1"/>
              <a:t>vacunas</a:t>
            </a:r>
            <a:r>
              <a:rPr lang="en-US" dirty="0"/>
              <a:t> </a:t>
            </a:r>
            <a:r>
              <a:rPr lang="en-US" dirty="0" err="1"/>
              <a:t>pueden</a:t>
            </a:r>
            <a:r>
              <a:rPr lang="en-US" dirty="0"/>
              <a:t> </a:t>
            </a:r>
            <a:r>
              <a:rPr lang="en-US" dirty="0" err="1"/>
              <a:t>tener</a:t>
            </a:r>
            <a:r>
              <a:rPr lang="en-US" dirty="0"/>
              <a:t> </a:t>
            </a:r>
            <a:r>
              <a:rPr lang="en-US" dirty="0" err="1"/>
              <a:t>efectos</a:t>
            </a:r>
            <a:r>
              <a:rPr lang="en-US" dirty="0"/>
              <a:t> </a:t>
            </a:r>
            <a:r>
              <a:rPr lang="en-US" dirty="0" err="1"/>
              <a:t>secundarios</a:t>
            </a:r>
            <a:r>
              <a:rPr lang="en-US" dirty="0"/>
              <a:t>, que </a:t>
            </a:r>
            <a:r>
              <a:rPr lang="en-US" dirty="0" err="1"/>
              <a:t>suelen</a:t>
            </a:r>
            <a:r>
              <a:rPr lang="en-US" dirty="0"/>
              <a:t> ser </a:t>
            </a:r>
            <a:r>
              <a:rPr lang="en-US" dirty="0" err="1"/>
              <a:t>leves</a:t>
            </a:r>
            <a:r>
              <a:rPr lang="en-US" dirty="0"/>
              <a:t>: </a:t>
            </a:r>
            <a:r>
              <a:rPr lang="en-US" dirty="0" err="1"/>
              <a:t>fiebre</a:t>
            </a:r>
            <a:r>
              <a:rPr lang="en-US" dirty="0"/>
              <a:t> </a:t>
            </a:r>
            <a:r>
              <a:rPr lang="en-US" dirty="0" err="1"/>
              <a:t>baja</a:t>
            </a:r>
            <a:r>
              <a:rPr lang="en-US" dirty="0"/>
              <a:t>, </a:t>
            </a:r>
            <a:r>
              <a:rPr lang="en-US" dirty="0" err="1"/>
              <a:t>nerviosismo</a:t>
            </a:r>
            <a:r>
              <a:rPr lang="en-US" dirty="0"/>
              <a:t> y dolor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lugar</a:t>
            </a:r>
            <a:r>
              <a:rPr lang="en-US" dirty="0"/>
              <a:t> de la </a:t>
            </a:r>
            <a:r>
              <a:rPr lang="en-US" dirty="0" err="1"/>
              <a:t>inyección</a:t>
            </a:r>
            <a:r>
              <a:rPr lang="en-US" dirty="0"/>
              <a:t>.</a:t>
            </a:r>
          </a:p>
          <a:p>
            <a:r>
              <a:rPr lang="en-US" dirty="0" err="1"/>
              <a:t>Algunas</a:t>
            </a:r>
            <a:r>
              <a:rPr lang="en-US" dirty="0"/>
              <a:t> </a:t>
            </a:r>
            <a:r>
              <a:rPr lang="en-US" dirty="0" err="1"/>
              <a:t>vacunas</a:t>
            </a:r>
            <a:r>
              <a:rPr lang="en-US" dirty="0"/>
              <a:t> </a:t>
            </a:r>
            <a:r>
              <a:rPr lang="en-US" dirty="0" err="1"/>
              <a:t>provocan</a:t>
            </a:r>
            <a:r>
              <a:rPr lang="en-US" dirty="0"/>
              <a:t> un dolor de cabeza temporal, </a:t>
            </a:r>
            <a:r>
              <a:rPr lang="en-US" dirty="0" err="1"/>
              <a:t>fatiga</a:t>
            </a:r>
            <a:r>
              <a:rPr lang="en-US" dirty="0"/>
              <a:t> o </a:t>
            </a:r>
            <a:r>
              <a:rPr lang="en-US" dirty="0" err="1"/>
              <a:t>pérdida</a:t>
            </a:r>
            <a:r>
              <a:rPr lang="en-US" dirty="0"/>
              <a:t> de </a:t>
            </a:r>
            <a:r>
              <a:rPr lang="en-US" dirty="0" err="1"/>
              <a:t>apetito</a:t>
            </a:r>
            <a:endParaRPr lang="en-US" dirty="0"/>
          </a:p>
          <a:p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raras</a:t>
            </a:r>
            <a:r>
              <a:rPr lang="en-US" dirty="0"/>
              <a:t> </a:t>
            </a:r>
            <a:r>
              <a:rPr lang="en-US" dirty="0" err="1"/>
              <a:t>ocasiones</a:t>
            </a:r>
            <a:r>
              <a:rPr lang="en-US" dirty="0"/>
              <a:t>, las </a:t>
            </a:r>
            <a:r>
              <a:rPr lang="en-US" dirty="0" err="1"/>
              <a:t>vacunas</a:t>
            </a:r>
            <a:r>
              <a:rPr lang="en-US" dirty="0"/>
              <a:t> </a:t>
            </a:r>
            <a:r>
              <a:rPr lang="en-US" dirty="0" err="1"/>
              <a:t>pueden</a:t>
            </a:r>
            <a:r>
              <a:rPr lang="en-US" dirty="0"/>
              <a:t> </a:t>
            </a:r>
            <a:r>
              <a:rPr lang="en-US" dirty="0" err="1"/>
              <a:t>causar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reacción</a:t>
            </a:r>
            <a:r>
              <a:rPr lang="en-US" dirty="0"/>
              <a:t> </a:t>
            </a:r>
            <a:r>
              <a:rPr lang="en-US" dirty="0" err="1"/>
              <a:t>alérgica</a:t>
            </a:r>
            <a:r>
              <a:rPr lang="en-US" dirty="0"/>
              <a:t> grave o un </a:t>
            </a:r>
            <a:r>
              <a:rPr lang="en-US" dirty="0" err="1"/>
              <a:t>efecto</a:t>
            </a:r>
            <a:r>
              <a:rPr lang="en-US" dirty="0"/>
              <a:t> </a:t>
            </a:r>
            <a:r>
              <a:rPr lang="en-US" dirty="0" err="1"/>
              <a:t>secundario</a:t>
            </a:r>
            <a:r>
              <a:rPr lang="en-US" dirty="0"/>
              <a:t> </a:t>
            </a:r>
            <a:r>
              <a:rPr lang="en-US" dirty="0" err="1"/>
              <a:t>neurológico</a:t>
            </a:r>
            <a:r>
              <a:rPr lang="en-US" dirty="0"/>
              <a:t>, </a:t>
            </a:r>
            <a:r>
              <a:rPr lang="en-US" dirty="0" err="1"/>
              <a:t>como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convulsión</a:t>
            </a:r>
            <a:endParaRPr lang="en-US" dirty="0"/>
          </a:p>
          <a:p>
            <a:r>
              <a:rPr lang="en-US" dirty="0"/>
              <a:t>Sin embargo,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beneficios</a:t>
            </a:r>
            <a:r>
              <a:rPr lang="en-US" dirty="0"/>
              <a:t> de </a:t>
            </a:r>
            <a:r>
              <a:rPr lang="en-US" dirty="0" err="1"/>
              <a:t>vacunarse</a:t>
            </a:r>
            <a:r>
              <a:rPr lang="en-US" dirty="0"/>
              <a:t> son </a:t>
            </a:r>
            <a:r>
              <a:rPr lang="en-US" dirty="0" err="1"/>
              <a:t>mucho</a:t>
            </a:r>
            <a:r>
              <a:rPr lang="en-US" dirty="0"/>
              <a:t> </a:t>
            </a:r>
            <a:r>
              <a:rPr lang="en-US" dirty="0" err="1"/>
              <a:t>mayores</a:t>
            </a:r>
            <a:r>
              <a:rPr lang="en-US" dirty="0"/>
              <a:t> que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posibles</a:t>
            </a:r>
            <a:r>
              <a:rPr lang="en-US" dirty="0"/>
              <a:t> </a:t>
            </a:r>
            <a:r>
              <a:rPr lang="en-US" dirty="0" err="1"/>
              <a:t>efectos</a:t>
            </a:r>
            <a:r>
              <a:rPr lang="en-US" dirty="0"/>
              <a:t> </a:t>
            </a:r>
            <a:r>
              <a:rPr lang="en-US" dirty="0" err="1"/>
              <a:t>secundarios</a:t>
            </a:r>
            <a:endParaRPr lang="en-US" dirty="0"/>
          </a:p>
          <a:p>
            <a:r>
              <a:rPr lang="en-US" dirty="0"/>
              <a:t>La </a:t>
            </a:r>
            <a:r>
              <a:rPr lang="en-US" dirty="0" err="1"/>
              <a:t>asociación</a:t>
            </a:r>
            <a:r>
              <a:rPr lang="en-US" dirty="0"/>
              <a:t> entre las </a:t>
            </a:r>
            <a:r>
              <a:rPr lang="en-US" dirty="0" err="1"/>
              <a:t>vacunas</a:t>
            </a:r>
            <a:r>
              <a:rPr lang="en-US" dirty="0"/>
              <a:t> </a:t>
            </a:r>
            <a:r>
              <a:rPr lang="en-US" dirty="0" err="1"/>
              <a:t>modernas</a:t>
            </a:r>
            <a:r>
              <a:rPr lang="en-US" dirty="0"/>
              <a:t> y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trastornos</a:t>
            </a:r>
            <a:r>
              <a:rPr lang="en-US" dirty="0"/>
              <a:t> </a:t>
            </a:r>
            <a:r>
              <a:rPr lang="en-US" dirty="0" err="1"/>
              <a:t>neurológicos</a:t>
            </a:r>
            <a:r>
              <a:rPr lang="en-US" dirty="0"/>
              <a:t> graves es un "</a:t>
            </a:r>
            <a:r>
              <a:rPr lang="en-US" dirty="0" err="1"/>
              <a:t>mito</a:t>
            </a:r>
            <a:r>
              <a:rPr lang="en-US" dirty="0"/>
              <a:t> </a:t>
            </a:r>
            <a:r>
              <a:rPr lang="en-US" dirty="0" err="1"/>
              <a:t>urbano</a:t>
            </a:r>
            <a:r>
              <a:rPr lang="en-US" dirty="0"/>
              <a:t>"</a:t>
            </a:r>
          </a:p>
          <a:p>
            <a:r>
              <a:rPr lang="en-US" dirty="0"/>
              <a:t>Es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casualidad</a:t>
            </a:r>
            <a:r>
              <a:rPr lang="en-US" dirty="0"/>
              <a:t> que se </a:t>
            </a:r>
            <a:r>
              <a:rPr lang="en-US" dirty="0" err="1"/>
              <a:t>produzca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enfermedad</a:t>
            </a:r>
            <a:r>
              <a:rPr lang="en-US" dirty="0"/>
              <a:t> </a:t>
            </a:r>
            <a:r>
              <a:rPr lang="en-US" dirty="0" err="1"/>
              <a:t>neurológica</a:t>
            </a:r>
            <a:r>
              <a:rPr lang="en-US" dirty="0"/>
              <a:t> grave </a:t>
            </a:r>
            <a:r>
              <a:rPr lang="en-US" dirty="0" err="1"/>
              <a:t>tras</a:t>
            </a:r>
            <a:r>
              <a:rPr lang="en-US" dirty="0"/>
              <a:t> </a:t>
            </a:r>
            <a:r>
              <a:rPr lang="en-US" dirty="0" err="1"/>
              <a:t>recibir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vacuna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5501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4CE6F-EEEB-D08C-1E77-9C9928D0C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Modelización</a:t>
            </a:r>
            <a:r>
              <a:rPr lang="en-US" dirty="0"/>
              <a:t> de la </a:t>
            </a:r>
            <a:r>
              <a:rPr lang="en-US" dirty="0" err="1"/>
              <a:t>propagación</a:t>
            </a:r>
            <a:r>
              <a:rPr lang="en-US" dirty="0"/>
              <a:t> de </a:t>
            </a:r>
            <a:r>
              <a:rPr lang="en-US" dirty="0" err="1"/>
              <a:t>enfermedades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0DA36F-1C8E-7B88-9CCD-1A9DFA916D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Para </a:t>
            </a:r>
            <a:r>
              <a:rPr lang="en-US" dirty="0" err="1"/>
              <a:t>determinar</a:t>
            </a:r>
            <a:r>
              <a:rPr lang="en-US" dirty="0"/>
              <a:t> la </a:t>
            </a:r>
            <a:r>
              <a:rPr lang="en-US" dirty="0" err="1"/>
              <a:t>capacidad</a:t>
            </a:r>
            <a:r>
              <a:rPr lang="en-US" dirty="0"/>
              <a:t> de </a:t>
            </a:r>
            <a:r>
              <a:rPr lang="en-US" dirty="0" err="1"/>
              <a:t>propagación</a:t>
            </a:r>
            <a:r>
              <a:rPr lang="en-US" dirty="0"/>
              <a:t> de un virus se </a:t>
            </a:r>
            <a:r>
              <a:rPr lang="en-US" dirty="0" err="1"/>
              <a:t>utiliza</a:t>
            </a:r>
            <a:r>
              <a:rPr lang="en-US" dirty="0"/>
              <a:t> un </a:t>
            </a:r>
            <a:r>
              <a:rPr lang="en-US" dirty="0" err="1"/>
              <a:t>modelo</a:t>
            </a:r>
            <a:r>
              <a:rPr lang="en-US" dirty="0"/>
              <a:t> para </a:t>
            </a:r>
            <a:r>
              <a:rPr lang="en-US" dirty="0" err="1"/>
              <a:t>calcular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número</a:t>
            </a:r>
            <a:r>
              <a:rPr lang="en-US" dirty="0"/>
              <a:t> de </a:t>
            </a:r>
            <a:r>
              <a:rPr lang="en-US" dirty="0" err="1"/>
              <a:t>reproducción</a:t>
            </a:r>
            <a:r>
              <a:rPr lang="en-US" dirty="0"/>
              <a:t>:</a:t>
            </a:r>
          </a:p>
          <a:p>
            <a:endParaRPr lang="en-US" dirty="0"/>
          </a:p>
          <a:p>
            <a:r>
              <a:rPr lang="en-US" dirty="0"/>
              <a:t>	R0 = (k) × (d) × (p) R0 &gt;1 </a:t>
            </a:r>
            <a:r>
              <a:rPr lang="en-US" dirty="0" err="1"/>
              <a:t>puede</a:t>
            </a:r>
            <a:r>
              <a:rPr lang="en-US" dirty="0"/>
              <a:t> </a:t>
            </a:r>
            <a:r>
              <a:rPr lang="en-US" dirty="0" err="1"/>
              <a:t>conducir</a:t>
            </a:r>
            <a:r>
              <a:rPr lang="en-US" dirty="0"/>
              <a:t> a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epidemia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Número</a:t>
            </a:r>
            <a:r>
              <a:rPr lang="en-US" dirty="0"/>
              <a:t> medio de personas que </a:t>
            </a:r>
            <a:r>
              <a:rPr lang="en-US" dirty="0" err="1"/>
              <a:t>una</a:t>
            </a:r>
            <a:r>
              <a:rPr lang="en-US" dirty="0"/>
              <a:t> persona </a:t>
            </a:r>
            <a:r>
              <a:rPr lang="en-US" dirty="0" err="1"/>
              <a:t>enferma</a:t>
            </a:r>
            <a:r>
              <a:rPr lang="en-US" dirty="0"/>
              <a:t> </a:t>
            </a:r>
            <a:r>
              <a:rPr lang="en-US" dirty="0" err="1"/>
              <a:t>puede</a:t>
            </a:r>
            <a:r>
              <a:rPr lang="en-US" dirty="0"/>
              <a:t> </a:t>
            </a:r>
            <a:r>
              <a:rPr lang="en-US" dirty="0" err="1"/>
              <a:t>infectar</a:t>
            </a:r>
            <a:r>
              <a:rPr lang="en-US" dirty="0"/>
              <a:t> =</a:t>
            </a:r>
          </a:p>
          <a:p>
            <a:endParaRPr lang="en-US" dirty="0"/>
          </a:p>
          <a:p>
            <a:r>
              <a:rPr lang="en-US" dirty="0"/>
              <a:t>(# </a:t>
            </a:r>
            <a:r>
              <a:rPr lang="en-US" dirty="0" err="1"/>
              <a:t>contactos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1 día) x (# días que </a:t>
            </a:r>
            <a:r>
              <a:rPr lang="en-US" dirty="0" err="1"/>
              <a:t>una</a:t>
            </a:r>
            <a:r>
              <a:rPr lang="en-US" dirty="0"/>
              <a:t> persona </a:t>
            </a:r>
            <a:r>
              <a:rPr lang="en-US" dirty="0" err="1"/>
              <a:t>permanece</a:t>
            </a:r>
            <a:r>
              <a:rPr lang="en-US" dirty="0"/>
              <a:t> </a:t>
            </a:r>
            <a:r>
              <a:rPr lang="en-US" dirty="0" err="1"/>
              <a:t>infecciosa</a:t>
            </a:r>
            <a:r>
              <a:rPr lang="en-US" dirty="0"/>
              <a:t>) x (</a:t>
            </a:r>
            <a:r>
              <a:rPr lang="en-US" dirty="0" err="1"/>
              <a:t>probabilidad</a:t>
            </a:r>
            <a:r>
              <a:rPr lang="en-US" dirty="0"/>
              <a:t> de </a:t>
            </a:r>
            <a:r>
              <a:rPr lang="en-US" dirty="0" err="1"/>
              <a:t>transmisión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cada</a:t>
            </a:r>
            <a:r>
              <a:rPr lang="en-US" dirty="0"/>
              <a:t> </a:t>
            </a:r>
            <a:r>
              <a:rPr lang="en-US" dirty="0" err="1"/>
              <a:t>contacto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8804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:a16="http://schemas.microsoft.com/office/drawing/2014/main" id="{F541DB91-0B10-46D9-B34B-7BFF960260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CF7FE1C-8BC5-4B0C-A2BC-93AB72C90F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F8B1EA-1674-D2EB-F422-76B016D51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6156" y="365125"/>
            <a:ext cx="5827643" cy="143343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ct val="0"/>
              </a:spcBef>
            </a:pPr>
            <a:r>
              <a:rPr lang="en-US" sz="3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Marco de evaluación de la gravedad de la pandemia (PSAF)</a:t>
            </a:r>
          </a:p>
        </p:txBody>
      </p:sp>
      <p:pic>
        <p:nvPicPr>
          <p:cNvPr id="4" name="Google Shape;385;p15">
            <a:extLst>
              <a:ext uri="{FF2B5EF4-FFF2-40B4-BE49-F238E27FC236}">
                <a16:creationId xmlns:a16="http://schemas.microsoft.com/office/drawing/2014/main" id="{CFDFF8CA-1345-B184-7FC7-A76FDC6C8B07}"/>
              </a:ext>
            </a:extLst>
          </p:cNvPr>
          <p:cNvPicPr preferRelativeResize="0"/>
          <p:nvPr/>
        </p:nvPicPr>
        <p:blipFill rotWithShape="1">
          <a:blip r:embed="rId2"/>
          <a:stretch/>
        </p:blipFill>
        <p:spPr>
          <a:xfrm>
            <a:off x="643466" y="2826753"/>
            <a:ext cx="4309533" cy="3361435"/>
          </a:xfrm>
          <a:prstGeom prst="rect">
            <a:avLst/>
          </a:prstGeom>
          <a:noFill/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51F1C-E09B-6299-E2AE-C3C5E3A9FC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26156" y="2055813"/>
            <a:ext cx="5827644" cy="4121149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/>
            <a:r>
              <a:rPr lang="en-US" sz="1400"/>
              <a:t>Una herramienta para guiar las decisiones sobre qué acciones y recomendaciones se utilizan durante una pandemia. Ayuda a determinar el impacto de una pandemia, o lo "mala" que será la pandemia.</a:t>
            </a:r>
          </a:p>
          <a:p>
            <a:pPr indent="-228600"/>
            <a:r>
              <a:rPr lang="en-US" sz="1400"/>
              <a:t>Se utiliza principalmente para la gripe, pero también se ha utilizado para el coronavirus</a:t>
            </a:r>
          </a:p>
          <a:p>
            <a:pPr indent="-228600"/>
            <a:r>
              <a:rPr lang="en-US" sz="1400"/>
              <a:t>Se utilizan dos factores principales para determinar el PSAF</a:t>
            </a:r>
          </a:p>
          <a:p>
            <a:pPr indent="-228600"/>
            <a:r>
              <a:rPr lang="en-US" sz="1400"/>
              <a:t>Gravedad clínica - La gravedad de la enfermedad asociada a la infección</a:t>
            </a:r>
          </a:p>
          <a:p>
            <a:pPr indent="-228600"/>
            <a:r>
              <a:rPr lang="en-US" sz="1400"/>
              <a:t>medida por la tasa de mortalidad, la tasa de hospitalización, las visitas a los servicios de urgencias u otras medidas</a:t>
            </a:r>
          </a:p>
          <a:p>
            <a:pPr indent="-228600"/>
            <a:r>
              <a:rPr lang="en-US" sz="1400"/>
              <a:t>Transmisibilidad - La facilidad con la que el virus pandémico se propaga de persona a persona</a:t>
            </a:r>
          </a:p>
          <a:p>
            <a:pPr indent="-228600"/>
            <a:r>
              <a:rPr lang="en-US" sz="1400"/>
              <a:t>medida por el R0, las visitas de pacientes externos con enfermedades similares a la gripe, la inmunidad de la población u otras medidas</a:t>
            </a:r>
          </a:p>
          <a:p>
            <a:pPr indent="-228600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4946361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89974-B905-560B-B976-C1D4111B0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Marco de </a:t>
            </a:r>
            <a:r>
              <a:rPr lang="en-US" dirty="0" err="1"/>
              <a:t>evaluación</a:t>
            </a:r>
            <a:r>
              <a:rPr lang="en-US" dirty="0"/>
              <a:t> de la </a:t>
            </a:r>
            <a:r>
              <a:rPr lang="en-US" dirty="0" err="1"/>
              <a:t>gravedad</a:t>
            </a:r>
            <a:r>
              <a:rPr lang="en-US" dirty="0"/>
              <a:t> de la </a:t>
            </a:r>
            <a:r>
              <a:rPr lang="en-US" dirty="0" err="1"/>
              <a:t>pandemia</a:t>
            </a:r>
            <a:r>
              <a:rPr lang="en-US" dirty="0"/>
              <a:t> (PSAF)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6299D6-DD4E-7FCC-7CAD-8A9A8E3F5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Google Shape;395;p16">
            <a:extLst>
              <a:ext uri="{FF2B5EF4-FFF2-40B4-BE49-F238E27FC236}">
                <a16:creationId xmlns:a16="http://schemas.microsoft.com/office/drawing/2014/main" id="{C6058490-C797-834B-CBE5-B6B845D1617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50973" y="1483266"/>
            <a:ext cx="11690053" cy="47117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37930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0"/>
          <p:cNvSpPr txBox="1">
            <a:spLocks noGrp="1"/>
          </p:cNvSpPr>
          <p:nvPr>
            <p:ph type="title"/>
          </p:nvPr>
        </p:nvSpPr>
        <p:spPr>
          <a:xfrm>
            <a:off x="2214562" y="365125"/>
            <a:ext cx="91408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A9E"/>
              </a:buClr>
              <a:buSzPts val="3700"/>
              <a:buFont typeface="Arial"/>
              <a:buNone/>
            </a:pPr>
            <a:r>
              <a:rPr lang="en-US" dirty="0" err="1"/>
              <a:t>Anuncios</a:t>
            </a:r>
            <a:r>
              <a:rPr lang="en-US" dirty="0"/>
              <a:t> de </a:t>
            </a:r>
            <a:r>
              <a:rPr lang="en-US" dirty="0" err="1"/>
              <a:t>Servicio</a:t>
            </a:r>
            <a:r>
              <a:rPr lang="en-US" dirty="0"/>
              <a:t> </a:t>
            </a:r>
            <a:r>
              <a:rPr lang="en-US" dirty="0" err="1"/>
              <a:t>Público</a:t>
            </a:r>
            <a:endParaRPr dirty="0"/>
          </a:p>
        </p:txBody>
      </p:sp>
      <p:pic>
        <p:nvPicPr>
          <p:cNvPr id="405" name="Google Shape;40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84958" y="1499744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A6777-82C0-402D-2941-1F3D532C5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Actividad</a:t>
            </a:r>
            <a:r>
              <a:rPr lang="en-US" dirty="0"/>
              <a:t> del Sr. NA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85742-369E-52ED-3AAD-41B6B4C629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/>
              <a:t>El </a:t>
            </a:r>
            <a:r>
              <a:rPr lang="en-US" dirty="0" err="1"/>
              <a:t>escenario</a:t>
            </a:r>
            <a:r>
              <a:rPr lang="en-US" dirty="0"/>
              <a:t>: El Sr. Na </a:t>
            </a:r>
            <a:r>
              <a:rPr lang="en-US" dirty="0" err="1"/>
              <a:t>acaba</a:t>
            </a:r>
            <a:r>
              <a:rPr lang="en-US" dirty="0"/>
              <a:t> de </a:t>
            </a:r>
            <a:r>
              <a:rPr lang="en-US" dirty="0" err="1"/>
              <a:t>nacer</a:t>
            </a:r>
            <a:r>
              <a:rPr lang="en-US" dirty="0"/>
              <a:t> y </a:t>
            </a:r>
            <a:r>
              <a:rPr lang="en-US" dirty="0" err="1"/>
              <a:t>necesita</a:t>
            </a:r>
            <a:r>
              <a:rPr lang="en-US" dirty="0"/>
              <a:t> </a:t>
            </a:r>
            <a:r>
              <a:rPr lang="en-US" dirty="0" err="1"/>
              <a:t>vacunarse</a:t>
            </a:r>
            <a:r>
              <a:rPr lang="en-US" dirty="0"/>
              <a:t>. Los </a:t>
            </a:r>
            <a:r>
              <a:rPr lang="en-US" dirty="0" err="1"/>
              <a:t>epidemiólogos</a:t>
            </a:r>
            <a:r>
              <a:rPr lang="en-US" dirty="0"/>
              <a:t> </a:t>
            </a:r>
            <a:r>
              <a:rPr lang="en-US" dirty="0" err="1"/>
              <a:t>han</a:t>
            </a:r>
            <a:r>
              <a:rPr lang="en-US" dirty="0"/>
              <a:t> </a:t>
            </a:r>
            <a:r>
              <a:rPr lang="en-US" dirty="0" err="1"/>
              <a:t>averiguado</a:t>
            </a:r>
            <a:r>
              <a:rPr lang="en-US" dirty="0"/>
              <a:t> </a:t>
            </a:r>
            <a:r>
              <a:rPr lang="en-US" dirty="0" err="1"/>
              <a:t>cuáles</a:t>
            </a:r>
            <a:r>
              <a:rPr lang="en-US" dirty="0"/>
              <a:t> son las </a:t>
            </a:r>
            <a:r>
              <a:rPr lang="en-US" dirty="0" err="1"/>
              <a:t>enfermedades</a:t>
            </a:r>
            <a:r>
              <a:rPr lang="en-US" dirty="0"/>
              <a:t> con las que es </a:t>
            </a:r>
            <a:r>
              <a:rPr lang="en-US" dirty="0" err="1"/>
              <a:t>más</a:t>
            </a:r>
            <a:r>
              <a:rPr lang="en-US" dirty="0"/>
              <a:t> probable que se </a:t>
            </a:r>
            <a:r>
              <a:rPr lang="en-US" dirty="0" err="1"/>
              <a:t>encuentre</a:t>
            </a:r>
            <a:r>
              <a:rPr lang="en-US" dirty="0"/>
              <a:t> a lo largo de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vida</a:t>
            </a:r>
            <a:r>
              <a:rPr lang="en-US" dirty="0"/>
              <a:t>. Los </a:t>
            </a:r>
            <a:r>
              <a:rPr lang="en-US" dirty="0" err="1"/>
              <a:t>científicos</a:t>
            </a:r>
            <a:r>
              <a:rPr lang="en-US" dirty="0"/>
              <a:t> </a:t>
            </a:r>
            <a:r>
              <a:rPr lang="en-US" dirty="0" err="1"/>
              <a:t>han</a:t>
            </a:r>
            <a:r>
              <a:rPr lang="en-US" dirty="0"/>
              <a:t> </a:t>
            </a:r>
            <a:r>
              <a:rPr lang="en-US" dirty="0" err="1"/>
              <a:t>estado</a:t>
            </a:r>
            <a:r>
              <a:rPr lang="en-US" dirty="0"/>
              <a:t> </a:t>
            </a:r>
            <a:r>
              <a:rPr lang="en-US" dirty="0" err="1"/>
              <a:t>trabajando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fabricación</a:t>
            </a:r>
            <a:r>
              <a:rPr lang="en-US" dirty="0"/>
              <a:t> de las </a:t>
            </a:r>
            <a:r>
              <a:rPr lang="en-US" dirty="0" err="1"/>
              <a:t>vacunas</a:t>
            </a:r>
            <a:r>
              <a:rPr lang="en-US" dirty="0"/>
              <a:t> que se le </a:t>
            </a:r>
            <a:r>
              <a:rPr lang="en-US" dirty="0" err="1"/>
              <a:t>administrarán</a:t>
            </a:r>
            <a:r>
              <a:rPr lang="en-US" dirty="0"/>
              <a:t> para </a:t>
            </a:r>
            <a:r>
              <a:rPr lang="en-US" dirty="0" err="1"/>
              <a:t>prevenir</a:t>
            </a:r>
            <a:r>
              <a:rPr lang="en-US" dirty="0"/>
              <a:t> </a:t>
            </a:r>
            <a:r>
              <a:rPr lang="en-US" dirty="0" err="1"/>
              <a:t>esas</a:t>
            </a:r>
            <a:r>
              <a:rPr lang="en-US" dirty="0"/>
              <a:t> </a:t>
            </a:r>
            <a:r>
              <a:rPr lang="en-US" dirty="0" err="1"/>
              <a:t>enfermedades</a:t>
            </a:r>
            <a:r>
              <a:rPr lang="en-US" dirty="0"/>
              <a:t>. Tu </a:t>
            </a:r>
            <a:r>
              <a:rPr lang="en-US" dirty="0" err="1"/>
              <a:t>objetivo</a:t>
            </a:r>
            <a:r>
              <a:rPr lang="en-US" dirty="0"/>
              <a:t> es </a:t>
            </a:r>
            <a:r>
              <a:rPr lang="en-US" dirty="0" err="1"/>
              <a:t>averiguar</a:t>
            </a:r>
            <a:r>
              <a:rPr lang="en-US" dirty="0"/>
              <a:t> 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vacuna</a:t>
            </a:r>
            <a:r>
              <a:rPr lang="en-US" dirty="0"/>
              <a:t> </a:t>
            </a:r>
            <a:r>
              <a:rPr lang="en-US" dirty="0" err="1"/>
              <a:t>corresponde</a:t>
            </a:r>
            <a:r>
              <a:rPr lang="en-US" dirty="0"/>
              <a:t> con </a:t>
            </a:r>
            <a:r>
              <a:rPr lang="en-US" dirty="0" err="1"/>
              <a:t>el</a:t>
            </a:r>
            <a:r>
              <a:rPr lang="en-US" dirty="0"/>
              <a:t> virus/bacteria </a:t>
            </a:r>
            <a:r>
              <a:rPr lang="en-US" dirty="0" err="1"/>
              <a:t>causante</a:t>
            </a:r>
            <a:r>
              <a:rPr lang="en-US" dirty="0"/>
              <a:t> de la </a:t>
            </a:r>
            <a:r>
              <a:rPr lang="en-US" dirty="0" err="1"/>
              <a:t>enfermedad</a:t>
            </a:r>
            <a:r>
              <a:rPr lang="en-US" dirty="0"/>
              <a:t>. 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 err="1"/>
              <a:t>Trabaja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equipo</a:t>
            </a:r>
            <a:r>
              <a:rPr lang="en-US" dirty="0"/>
              <a:t>. 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 err="1"/>
              <a:t>Selecciona</a:t>
            </a:r>
            <a:r>
              <a:rPr lang="en-US" dirty="0"/>
              <a:t> a </a:t>
            </a:r>
            <a:r>
              <a:rPr lang="en-US" dirty="0" err="1"/>
              <a:t>alguien</a:t>
            </a:r>
            <a:r>
              <a:rPr lang="en-US" dirty="0"/>
              <a:t> para que sea </a:t>
            </a:r>
            <a:r>
              <a:rPr lang="en-US" dirty="0" err="1"/>
              <a:t>el</a:t>
            </a:r>
            <a:r>
              <a:rPr lang="en-US" dirty="0"/>
              <a:t> "</a:t>
            </a:r>
            <a:r>
              <a:rPr lang="en-US" dirty="0" err="1"/>
              <a:t>Epidemiólogo</a:t>
            </a:r>
            <a:r>
              <a:rPr lang="en-US" dirty="0"/>
              <a:t> principal". </a:t>
            </a:r>
            <a:r>
              <a:rPr lang="en-US" dirty="0" err="1"/>
              <a:t>Compartirán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pantalla</a:t>
            </a:r>
            <a:r>
              <a:rPr lang="en-US" dirty="0"/>
              <a:t> y </a:t>
            </a:r>
            <a:r>
              <a:rPr lang="en-US" dirty="0" err="1"/>
              <a:t>mostrarán</a:t>
            </a:r>
            <a:r>
              <a:rPr lang="en-US" dirty="0"/>
              <a:t> la imagen del virus/bacteria. </a:t>
            </a:r>
            <a:r>
              <a:rPr lang="en-US" dirty="0" err="1"/>
              <a:t>Copiarán</a:t>
            </a:r>
            <a:r>
              <a:rPr lang="en-US" dirty="0"/>
              <a:t> y </a:t>
            </a:r>
            <a:r>
              <a:rPr lang="en-US" dirty="0" err="1"/>
              <a:t>pegarán</a:t>
            </a:r>
            <a:r>
              <a:rPr lang="en-US" dirty="0"/>
              <a:t> la imagen de la </a:t>
            </a:r>
            <a:r>
              <a:rPr lang="en-US" dirty="0" err="1"/>
              <a:t>vacuna</a:t>
            </a:r>
            <a:r>
              <a:rPr lang="en-US" dirty="0"/>
              <a:t> que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grupo</a:t>
            </a:r>
            <a:r>
              <a:rPr lang="en-US" dirty="0"/>
              <a:t> </a:t>
            </a:r>
            <a:r>
              <a:rPr lang="en-US" dirty="0" err="1"/>
              <a:t>seleccione</a:t>
            </a:r>
            <a:r>
              <a:rPr lang="en-US" dirty="0"/>
              <a:t>.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 err="1"/>
              <a:t>Sólo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epidemiólogo</a:t>
            </a:r>
            <a:r>
              <a:rPr lang="en-US" dirty="0"/>
              <a:t>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tener</a:t>
            </a:r>
            <a:r>
              <a:rPr lang="en-US" dirty="0"/>
              <a:t> </a:t>
            </a:r>
            <a:r>
              <a:rPr lang="en-US" dirty="0" err="1"/>
              <a:t>acceso</a:t>
            </a:r>
            <a:r>
              <a:rPr lang="en-US" dirty="0"/>
              <a:t> a las </a:t>
            </a:r>
            <a:r>
              <a:rPr lang="en-US" dirty="0" err="1"/>
              <a:t>diapositivas</a:t>
            </a:r>
            <a:r>
              <a:rPr lang="en-US" dirty="0"/>
              <a:t>. El resto del </a:t>
            </a:r>
            <a:r>
              <a:rPr lang="en-US" dirty="0" err="1"/>
              <a:t>grupo</a:t>
            </a:r>
            <a:r>
              <a:rPr lang="en-US" dirty="0"/>
              <a:t>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limitarse</a:t>
            </a:r>
            <a:r>
              <a:rPr lang="en-US" dirty="0"/>
              <a:t> a </a:t>
            </a:r>
            <a:r>
              <a:rPr lang="en-US" dirty="0" err="1"/>
              <a:t>ver</a:t>
            </a:r>
            <a:r>
              <a:rPr lang="en-US" dirty="0"/>
              <a:t> la </a:t>
            </a:r>
            <a:r>
              <a:rPr lang="en-US" dirty="0" err="1"/>
              <a:t>pantalla</a:t>
            </a:r>
            <a:r>
              <a:rPr lang="en-US" dirty="0"/>
              <a:t> </a:t>
            </a:r>
            <a:r>
              <a:rPr lang="en-US" dirty="0" err="1"/>
              <a:t>maestra</a:t>
            </a:r>
            <a:r>
              <a:rPr lang="en-US" dirty="0"/>
              <a:t>. 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 err="1"/>
              <a:t>Seleccione</a:t>
            </a:r>
            <a:r>
              <a:rPr lang="en-US" dirty="0"/>
              <a:t> a </a:t>
            </a:r>
            <a:r>
              <a:rPr lang="en-US" dirty="0" err="1"/>
              <a:t>alguien</a:t>
            </a:r>
            <a:r>
              <a:rPr lang="en-US" dirty="0"/>
              <a:t> para que sea </a:t>
            </a:r>
            <a:r>
              <a:rPr lang="en-US" dirty="0" err="1"/>
              <a:t>el</a:t>
            </a:r>
            <a:r>
              <a:rPr lang="en-US" dirty="0"/>
              <a:t> "</a:t>
            </a:r>
            <a:r>
              <a:rPr lang="en-US" dirty="0" err="1"/>
              <a:t>técnico</a:t>
            </a:r>
            <a:r>
              <a:rPr lang="en-US" dirty="0"/>
              <a:t> de </a:t>
            </a:r>
            <a:r>
              <a:rPr lang="en-US" dirty="0" err="1"/>
              <a:t>laboratorio</a:t>
            </a:r>
            <a:r>
              <a:rPr lang="en-US" dirty="0"/>
              <a:t>". </a:t>
            </a:r>
            <a:r>
              <a:rPr lang="en-US" dirty="0" err="1"/>
              <a:t>Esta</a:t>
            </a:r>
            <a:r>
              <a:rPr lang="en-US" dirty="0"/>
              <a:t> persona </a:t>
            </a:r>
            <a:r>
              <a:rPr lang="en-US" dirty="0" err="1"/>
              <a:t>será</a:t>
            </a:r>
            <a:r>
              <a:rPr lang="en-US" dirty="0"/>
              <a:t> la </a:t>
            </a:r>
            <a:r>
              <a:rPr lang="en-US" dirty="0" err="1"/>
              <a:t>encargada</a:t>
            </a:r>
            <a:r>
              <a:rPr lang="en-US" dirty="0"/>
              <a:t> de </a:t>
            </a:r>
            <a:r>
              <a:rPr lang="en-US" dirty="0" err="1"/>
              <a:t>controlar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tiempo</a:t>
            </a:r>
            <a:r>
              <a:rPr lang="en-US" dirty="0"/>
              <a:t> (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tener</a:t>
            </a:r>
            <a:r>
              <a:rPr lang="en-US" dirty="0"/>
              <a:t> un </a:t>
            </a:r>
            <a:r>
              <a:rPr lang="en-US" dirty="0" err="1"/>
              <a:t>cronómetro</a:t>
            </a:r>
            <a:r>
              <a:rPr lang="en-US" dirty="0"/>
              <a:t>, disponible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mayoría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teléfonos</a:t>
            </a:r>
            <a:r>
              <a:rPr lang="en-US" dirty="0"/>
              <a:t> </a:t>
            </a:r>
            <a:r>
              <a:rPr lang="en-US" dirty="0" err="1"/>
              <a:t>móviles</a:t>
            </a:r>
            <a:r>
              <a:rPr lang="en-US" dirty="0"/>
              <a:t>).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/>
              <a:t>El </a:t>
            </a:r>
            <a:r>
              <a:rPr lang="en-US" dirty="0" err="1"/>
              <a:t>epidemiólogo</a:t>
            </a:r>
            <a:r>
              <a:rPr lang="en-US" dirty="0"/>
              <a:t> </a:t>
            </a:r>
            <a:r>
              <a:rPr lang="en-US" dirty="0" err="1"/>
              <a:t>abre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enlace a las </a:t>
            </a:r>
            <a:r>
              <a:rPr lang="en-US" dirty="0" err="1"/>
              <a:t>diapositivas</a:t>
            </a:r>
            <a:r>
              <a:rPr lang="en-US" dirty="0"/>
              <a:t> </a:t>
            </a:r>
            <a:r>
              <a:rPr lang="en-US" dirty="0" err="1"/>
              <a:t>proporcionadas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chat y </a:t>
            </a:r>
            <a:r>
              <a:rPr lang="en-US" dirty="0" err="1"/>
              <a:t>comparte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pantalla</a:t>
            </a:r>
            <a:r>
              <a:rPr lang="en-US" dirty="0"/>
              <a:t>. 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/>
              <a:t>A </a:t>
            </a:r>
            <a:r>
              <a:rPr lang="en-US" dirty="0" err="1"/>
              <a:t>continuación</a:t>
            </a:r>
            <a:r>
              <a:rPr lang="en-US" dirty="0"/>
              <a:t>, se </a:t>
            </a:r>
            <a:r>
              <a:rPr lang="en-US" dirty="0" err="1"/>
              <a:t>desplaza</a:t>
            </a:r>
            <a:r>
              <a:rPr lang="en-US" dirty="0"/>
              <a:t> hasta la </a:t>
            </a:r>
            <a:r>
              <a:rPr lang="en-US" dirty="0" err="1"/>
              <a:t>siguiente</a:t>
            </a:r>
            <a:r>
              <a:rPr lang="en-US" dirty="0"/>
              <a:t> </a:t>
            </a:r>
            <a:r>
              <a:rPr lang="en-US" dirty="0" err="1"/>
              <a:t>diapositiva</a:t>
            </a:r>
            <a:r>
              <a:rPr lang="en-US" dirty="0"/>
              <a:t> de </a:t>
            </a:r>
            <a:r>
              <a:rPr lang="en-US" dirty="0" err="1"/>
              <a:t>imágenes</a:t>
            </a:r>
            <a:r>
              <a:rPr lang="en-US" dirty="0"/>
              <a:t> </a:t>
            </a:r>
            <a:r>
              <a:rPr lang="en-US" dirty="0" err="1"/>
              <a:t>ampliadas</a:t>
            </a:r>
            <a:r>
              <a:rPr lang="en-US" dirty="0"/>
              <a:t> de </a:t>
            </a:r>
            <a:r>
              <a:rPr lang="en-US" dirty="0" err="1"/>
              <a:t>parte</a:t>
            </a:r>
            <a:r>
              <a:rPr lang="en-US" dirty="0"/>
              <a:t> de un virus o bacteria, </a:t>
            </a:r>
            <a:r>
              <a:rPr lang="en-US" dirty="0" err="1"/>
              <a:t>titulada</a:t>
            </a:r>
            <a:r>
              <a:rPr lang="en-US" dirty="0"/>
              <a:t> "</a:t>
            </a:r>
            <a:r>
              <a:rPr lang="en-US" dirty="0" err="1"/>
              <a:t>Tabla</a:t>
            </a:r>
            <a:r>
              <a:rPr lang="en-US" dirty="0"/>
              <a:t> de </a:t>
            </a:r>
            <a:r>
              <a:rPr lang="en-US" dirty="0" err="1"/>
              <a:t>laboratorio</a:t>
            </a:r>
            <a:r>
              <a:rPr lang="en-US" dirty="0"/>
              <a:t> de las </a:t>
            </a:r>
            <a:r>
              <a:rPr lang="en-US" dirty="0" err="1"/>
              <a:t>vacunas</a:t>
            </a:r>
            <a:r>
              <a:rPr lang="en-US" dirty="0"/>
              <a:t>". 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/>
              <a:t>El </a:t>
            </a:r>
            <a:r>
              <a:rPr lang="en-US" dirty="0" err="1"/>
              <a:t>objetivo</a:t>
            </a:r>
            <a:r>
              <a:rPr lang="en-US" dirty="0"/>
              <a:t> </a:t>
            </a:r>
            <a:r>
              <a:rPr lang="en-US" dirty="0" err="1"/>
              <a:t>será</a:t>
            </a:r>
            <a:r>
              <a:rPr lang="en-US" dirty="0"/>
              <a:t> </a:t>
            </a:r>
            <a:r>
              <a:rPr lang="en-US" dirty="0" err="1"/>
              <a:t>seleccionar</a:t>
            </a:r>
            <a:r>
              <a:rPr lang="en-US" dirty="0"/>
              <a:t> la </a:t>
            </a:r>
            <a:r>
              <a:rPr lang="en-US" dirty="0" err="1"/>
              <a:t>vacuna</a:t>
            </a:r>
            <a:r>
              <a:rPr lang="en-US" dirty="0"/>
              <a:t> </a:t>
            </a:r>
            <a:r>
              <a:rPr lang="en-US" dirty="0" err="1"/>
              <a:t>correcta</a:t>
            </a:r>
            <a:r>
              <a:rPr lang="en-US" dirty="0"/>
              <a:t> que </a:t>
            </a:r>
            <a:r>
              <a:rPr lang="en-US" dirty="0" err="1"/>
              <a:t>coincida</a:t>
            </a:r>
            <a:r>
              <a:rPr lang="en-US" dirty="0"/>
              <a:t> con la imagen </a:t>
            </a:r>
            <a:r>
              <a:rPr lang="en-US" dirty="0" err="1"/>
              <a:t>grande</a:t>
            </a:r>
            <a:r>
              <a:rPr lang="en-US" dirty="0"/>
              <a:t> del virus/bacteria </a:t>
            </a:r>
            <a:r>
              <a:rPr lang="en-US" dirty="0" err="1"/>
              <a:t>en</a:t>
            </a:r>
            <a:r>
              <a:rPr lang="en-US" dirty="0"/>
              <a:t> la "</a:t>
            </a:r>
            <a:r>
              <a:rPr lang="en-US" dirty="0" err="1"/>
              <a:t>placa</a:t>
            </a:r>
            <a:r>
              <a:rPr lang="en-US" dirty="0"/>
              <a:t> de Petri". 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/>
              <a:t>Avanza hasta la </a:t>
            </a:r>
            <a:r>
              <a:rPr lang="en-US" dirty="0" err="1"/>
              <a:t>primera</a:t>
            </a:r>
            <a:r>
              <a:rPr lang="en-US" dirty="0"/>
              <a:t> imagen </a:t>
            </a:r>
            <a:r>
              <a:rPr lang="en-US" dirty="0" err="1"/>
              <a:t>grande</a:t>
            </a:r>
            <a:r>
              <a:rPr lang="en-US" dirty="0"/>
              <a:t> </a:t>
            </a:r>
            <a:r>
              <a:rPr lang="en-US" dirty="0" err="1"/>
              <a:t>titulada</a:t>
            </a:r>
            <a:r>
              <a:rPr lang="en-US" dirty="0"/>
              <a:t> "</a:t>
            </a:r>
            <a:r>
              <a:rPr lang="en-US" dirty="0" err="1"/>
              <a:t>Placa</a:t>
            </a:r>
            <a:r>
              <a:rPr lang="en-US" dirty="0"/>
              <a:t> de Petri nº 1". 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/>
              <a:t>Los </a:t>
            </a:r>
            <a:r>
              <a:rPr lang="en-US" dirty="0" err="1"/>
              <a:t>grupos</a:t>
            </a:r>
            <a:r>
              <a:rPr lang="en-US" dirty="0"/>
              <a:t> </a:t>
            </a:r>
            <a:r>
              <a:rPr lang="en-US" dirty="0" err="1"/>
              <a:t>pasan</a:t>
            </a:r>
            <a:r>
              <a:rPr lang="en-US" dirty="0"/>
              <a:t> 5 </a:t>
            </a:r>
            <a:r>
              <a:rPr lang="en-US" dirty="0" err="1"/>
              <a:t>segundos</a:t>
            </a:r>
            <a:r>
              <a:rPr lang="en-US" dirty="0"/>
              <a:t> </a:t>
            </a:r>
            <a:r>
              <a:rPr lang="en-US" dirty="0" err="1"/>
              <a:t>mirando</a:t>
            </a:r>
            <a:r>
              <a:rPr lang="en-US" dirty="0"/>
              <a:t> la imagen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diapositiva</a:t>
            </a:r>
            <a:r>
              <a:rPr lang="en-US" dirty="0"/>
              <a:t> y </a:t>
            </a:r>
            <a:r>
              <a:rPr lang="en-US" dirty="0" err="1"/>
              <a:t>luego</a:t>
            </a:r>
            <a:r>
              <a:rPr lang="en-US" dirty="0"/>
              <a:t> </a:t>
            </a:r>
            <a:r>
              <a:rPr lang="en-US" dirty="0" err="1"/>
              <a:t>vuelven</a:t>
            </a:r>
            <a:r>
              <a:rPr lang="en-US" dirty="0"/>
              <a:t> a la "</a:t>
            </a:r>
            <a:r>
              <a:rPr lang="en-US" dirty="0" err="1"/>
              <a:t>Tabla</a:t>
            </a:r>
            <a:r>
              <a:rPr lang="en-US" dirty="0"/>
              <a:t> de </a:t>
            </a:r>
            <a:r>
              <a:rPr lang="en-US" dirty="0" err="1"/>
              <a:t>Vacunas</a:t>
            </a:r>
            <a:r>
              <a:rPr lang="en-US" dirty="0"/>
              <a:t> del </a:t>
            </a:r>
            <a:r>
              <a:rPr lang="en-US" dirty="0" err="1"/>
              <a:t>Laboratorio</a:t>
            </a:r>
            <a:r>
              <a:rPr lang="en-US" dirty="0"/>
              <a:t>".  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 err="1"/>
              <a:t>Selecciona</a:t>
            </a:r>
            <a:r>
              <a:rPr lang="en-US" dirty="0"/>
              <a:t> la imagen </a:t>
            </a:r>
            <a:r>
              <a:rPr lang="en-US" dirty="0" err="1"/>
              <a:t>ampliada</a:t>
            </a:r>
            <a:r>
              <a:rPr lang="en-US" dirty="0"/>
              <a:t> que </a:t>
            </a:r>
            <a:r>
              <a:rPr lang="en-US" dirty="0" err="1"/>
              <a:t>crees</a:t>
            </a:r>
            <a:r>
              <a:rPr lang="en-US" dirty="0"/>
              <a:t> que </a:t>
            </a:r>
            <a:r>
              <a:rPr lang="en-US" dirty="0" err="1"/>
              <a:t>corresponde</a:t>
            </a:r>
            <a:r>
              <a:rPr lang="en-US" dirty="0"/>
              <a:t> a </a:t>
            </a:r>
            <a:r>
              <a:rPr lang="en-US" dirty="0" err="1"/>
              <a:t>tu</a:t>
            </a:r>
            <a:r>
              <a:rPr lang="en-US" dirty="0"/>
              <a:t> </a:t>
            </a:r>
            <a:r>
              <a:rPr lang="en-US" dirty="0" err="1"/>
              <a:t>muestra</a:t>
            </a:r>
            <a:r>
              <a:rPr lang="en-US" dirty="0"/>
              <a:t> de </a:t>
            </a:r>
            <a:r>
              <a:rPr lang="en-US" dirty="0" err="1"/>
              <a:t>placa</a:t>
            </a:r>
            <a:r>
              <a:rPr lang="en-US" dirty="0"/>
              <a:t> de Petri. 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 err="1"/>
              <a:t>Copia</a:t>
            </a:r>
            <a:r>
              <a:rPr lang="en-US" dirty="0"/>
              <a:t> y </a:t>
            </a:r>
            <a:r>
              <a:rPr lang="en-US" dirty="0" err="1"/>
              <a:t>pega</a:t>
            </a:r>
            <a:r>
              <a:rPr lang="en-US" dirty="0"/>
              <a:t> </a:t>
            </a:r>
            <a:r>
              <a:rPr lang="en-US" dirty="0" err="1"/>
              <a:t>esa</a:t>
            </a:r>
            <a:r>
              <a:rPr lang="en-US" dirty="0"/>
              <a:t> imagen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portaobjetos</a:t>
            </a:r>
            <a:r>
              <a:rPr lang="en-US" dirty="0"/>
              <a:t> de la </a:t>
            </a:r>
            <a:r>
              <a:rPr lang="en-US" dirty="0" err="1"/>
              <a:t>placa</a:t>
            </a:r>
            <a:r>
              <a:rPr lang="en-US" dirty="0"/>
              <a:t> de Petri. 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/>
              <a:t>A </a:t>
            </a:r>
            <a:r>
              <a:rPr lang="en-US" dirty="0" err="1"/>
              <a:t>continuación</a:t>
            </a:r>
            <a:r>
              <a:rPr lang="en-US" dirty="0"/>
              <a:t>, </a:t>
            </a:r>
            <a:r>
              <a:rPr lang="en-US" dirty="0" err="1"/>
              <a:t>repita</a:t>
            </a:r>
            <a:r>
              <a:rPr lang="en-US" dirty="0"/>
              <a:t> la </a:t>
            </a:r>
            <a:r>
              <a:rPr lang="en-US" dirty="0" err="1"/>
              <a:t>operación</a:t>
            </a:r>
            <a:r>
              <a:rPr lang="en-US" dirty="0"/>
              <a:t> con </a:t>
            </a:r>
            <a:r>
              <a:rPr lang="en-US" dirty="0" err="1"/>
              <a:t>el</a:t>
            </a:r>
            <a:r>
              <a:rPr lang="en-US" dirty="0"/>
              <a:t> resto de las </a:t>
            </a:r>
            <a:r>
              <a:rPr lang="en-US" dirty="0" err="1"/>
              <a:t>imágenes</a:t>
            </a:r>
            <a:r>
              <a:rPr lang="en-US" dirty="0"/>
              <a:t> de la </a:t>
            </a:r>
            <a:r>
              <a:rPr lang="en-US" dirty="0" err="1"/>
              <a:t>placa</a:t>
            </a:r>
            <a:r>
              <a:rPr lang="en-US" dirty="0"/>
              <a:t> de Petri hasta que las </a:t>
            </a:r>
            <a:r>
              <a:rPr lang="en-US" dirty="0" err="1"/>
              <a:t>haya</a:t>
            </a:r>
            <a:r>
              <a:rPr lang="en-US" dirty="0"/>
              <a:t> </a:t>
            </a:r>
            <a:r>
              <a:rPr lang="en-US" dirty="0" err="1"/>
              <a:t>colocado</a:t>
            </a:r>
            <a:r>
              <a:rPr lang="en-US" dirty="0"/>
              <a:t> </a:t>
            </a:r>
            <a:r>
              <a:rPr lang="en-US" dirty="0" err="1"/>
              <a:t>todas</a:t>
            </a:r>
            <a:r>
              <a:rPr lang="en-US" dirty="0"/>
              <a:t>. </a:t>
            </a:r>
          </a:p>
          <a:p>
            <a:pPr lvl="0" indent="-317182">
              <a:lnSpc>
                <a:spcPct val="115000"/>
              </a:lnSpc>
              <a:spcBef>
                <a:spcPts val="0"/>
              </a:spcBef>
              <a:buSzPct val="100000"/>
              <a:buAutoNum type="arabicPeriod"/>
            </a:pPr>
            <a:r>
              <a:rPr lang="en-US" dirty="0"/>
              <a:t>NOTA: </a:t>
            </a:r>
            <a:r>
              <a:rPr lang="en-US" dirty="0" err="1"/>
              <a:t>Respete</a:t>
            </a:r>
            <a:r>
              <a:rPr lang="en-US" dirty="0"/>
              <a:t> la </a:t>
            </a:r>
            <a:r>
              <a:rPr lang="en-US" dirty="0" err="1"/>
              <a:t>regla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5 </a:t>
            </a:r>
            <a:r>
              <a:rPr lang="en-US" dirty="0" err="1"/>
              <a:t>segundos</a:t>
            </a:r>
            <a:r>
              <a:rPr lang="en-US" dirty="0"/>
              <a:t> </a:t>
            </a:r>
            <a:r>
              <a:rPr lang="en-US" dirty="0" err="1"/>
              <a:t>cuando</a:t>
            </a:r>
            <a:r>
              <a:rPr lang="en-US" dirty="0"/>
              <a:t> </a:t>
            </a:r>
            <a:r>
              <a:rPr lang="en-US" dirty="0" err="1"/>
              <a:t>vea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placa</a:t>
            </a:r>
            <a:r>
              <a:rPr lang="en-US" dirty="0"/>
              <a:t> de Petri, ¡o no </a:t>
            </a:r>
            <a:r>
              <a:rPr lang="en-US" dirty="0" err="1"/>
              <a:t>será</a:t>
            </a:r>
            <a:r>
              <a:rPr lang="en-US" dirty="0"/>
              <a:t> un </a:t>
            </a:r>
            <a:r>
              <a:rPr lang="en-US" dirty="0" err="1"/>
              <a:t>reto</a:t>
            </a:r>
            <a:r>
              <a:rPr lang="en-US" dirty="0"/>
              <a:t>!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214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5DDE6-5C3E-6429-E652-55830AE5C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962" y="685800"/>
            <a:ext cx="10510837" cy="5491163"/>
          </a:xfrm>
        </p:spPr>
        <p:txBody>
          <a:bodyPr/>
          <a:lstStyle/>
          <a:p>
            <a:r>
              <a:rPr lang="en-US" dirty="0" err="1"/>
              <a:t>Ejemplo</a:t>
            </a:r>
            <a:r>
              <a:rPr lang="en-US" dirty="0"/>
              <a:t>- El </a:t>
            </a:r>
            <a:r>
              <a:rPr lang="en-US" dirty="0" err="1"/>
              <a:t>Epidemiólogo</a:t>
            </a:r>
            <a:r>
              <a:rPr lang="en-US" dirty="0"/>
              <a:t>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avanzar</a:t>
            </a:r>
            <a:r>
              <a:rPr lang="en-US" dirty="0"/>
              <a:t> a la </a:t>
            </a:r>
            <a:r>
              <a:rPr lang="en-US" dirty="0" err="1"/>
              <a:t>siguiente</a:t>
            </a:r>
            <a:r>
              <a:rPr lang="en-US" dirty="0"/>
              <a:t> </a:t>
            </a:r>
            <a:r>
              <a:rPr lang="en-US" dirty="0" err="1"/>
              <a:t>placa</a:t>
            </a:r>
            <a:r>
              <a:rPr lang="en-US" dirty="0"/>
              <a:t> de Petri. </a:t>
            </a:r>
            <a:r>
              <a:rPr lang="en-US" dirty="0" err="1"/>
              <a:t>Mirarla</a:t>
            </a:r>
            <a:r>
              <a:rPr lang="en-US" dirty="0"/>
              <a:t> </a:t>
            </a:r>
            <a:r>
              <a:rPr lang="en-US" dirty="0" err="1"/>
              <a:t>durante</a:t>
            </a:r>
            <a:r>
              <a:rPr lang="en-US" dirty="0"/>
              <a:t> 5 </a:t>
            </a:r>
            <a:r>
              <a:rPr lang="en-US" dirty="0" err="1"/>
              <a:t>segundos</a:t>
            </a:r>
            <a:r>
              <a:rPr lang="en-US" dirty="0"/>
              <a:t>. El "Lab Tech/timekeeper"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anunciar</a:t>
            </a:r>
            <a:r>
              <a:rPr lang="en-US" dirty="0"/>
              <a:t> </a:t>
            </a:r>
            <a:r>
              <a:rPr lang="en-US" dirty="0" err="1"/>
              <a:t>cuándo</a:t>
            </a:r>
            <a:r>
              <a:rPr lang="en-US" dirty="0"/>
              <a:t> </a:t>
            </a:r>
            <a:r>
              <a:rPr lang="en-US" dirty="0" err="1"/>
              <a:t>volver</a:t>
            </a:r>
            <a:r>
              <a:rPr lang="en-US" dirty="0"/>
              <a:t> a la mesa del </a:t>
            </a:r>
            <a:r>
              <a:rPr lang="en-US" dirty="0" err="1"/>
              <a:t>laboratorio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pic>
        <p:nvPicPr>
          <p:cNvPr id="4" name="Google Shape;220;g11cf442d89d_0_0">
            <a:extLst>
              <a:ext uri="{FF2B5EF4-FFF2-40B4-BE49-F238E27FC236}">
                <a16:creationId xmlns:a16="http://schemas.microsoft.com/office/drawing/2014/main" id="{60833120-F41B-D4C7-49F0-DAFADAEA3E0C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61150" y="2323806"/>
            <a:ext cx="7669699" cy="35912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9752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D2A87-A9FA-9918-48AB-C82960112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 err="1"/>
              <a:t>Ejemplo</a:t>
            </a:r>
            <a:r>
              <a:rPr lang="en-US" dirty="0"/>
              <a:t> de </a:t>
            </a:r>
            <a:r>
              <a:rPr lang="en-US" dirty="0" err="1"/>
              <a:t>tabla</a:t>
            </a:r>
            <a:r>
              <a:rPr lang="en-US" dirty="0"/>
              <a:t> de </a:t>
            </a:r>
            <a:r>
              <a:rPr lang="en-US" dirty="0" err="1"/>
              <a:t>laboratorio</a:t>
            </a:r>
            <a:r>
              <a:rPr lang="en-US" dirty="0"/>
              <a:t> - Mira la </a:t>
            </a:r>
            <a:r>
              <a:rPr lang="en-US" dirty="0" err="1"/>
              <a:t>tabla</a:t>
            </a:r>
            <a:r>
              <a:rPr lang="en-US" dirty="0"/>
              <a:t> de </a:t>
            </a:r>
            <a:r>
              <a:rPr lang="en-US" dirty="0" err="1"/>
              <a:t>vacunas</a:t>
            </a:r>
            <a:r>
              <a:rPr lang="en-US" dirty="0"/>
              <a:t>. 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grupo</a:t>
            </a:r>
            <a:r>
              <a:rPr lang="en-US" dirty="0"/>
              <a:t> </a:t>
            </a:r>
            <a:r>
              <a:rPr lang="en-US" dirty="0" err="1"/>
              <a:t>seleccionen</a:t>
            </a:r>
            <a:r>
              <a:rPr lang="en-US" dirty="0"/>
              <a:t> la que </a:t>
            </a:r>
            <a:r>
              <a:rPr lang="en-US" dirty="0" err="1"/>
              <a:t>coincida</a:t>
            </a:r>
            <a:r>
              <a:rPr lang="en-US" dirty="0"/>
              <a:t> con la imagen del virus/bacteria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placa</a:t>
            </a:r>
            <a:r>
              <a:rPr lang="en-US" dirty="0"/>
              <a:t> de Petri. El </a:t>
            </a:r>
            <a:r>
              <a:rPr lang="en-US" dirty="0" err="1"/>
              <a:t>epidemiólogo</a:t>
            </a:r>
            <a:r>
              <a:rPr lang="en-US" dirty="0"/>
              <a:t>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copiarla</a:t>
            </a:r>
            <a:r>
              <a:rPr lang="en-US" dirty="0"/>
              <a:t>. </a:t>
            </a:r>
          </a:p>
        </p:txBody>
      </p:sp>
      <p:pic>
        <p:nvPicPr>
          <p:cNvPr id="4" name="Google Shape;227;g12d3579b442_0_0">
            <a:extLst>
              <a:ext uri="{FF2B5EF4-FFF2-40B4-BE49-F238E27FC236}">
                <a16:creationId xmlns:a16="http://schemas.microsoft.com/office/drawing/2014/main" id="{2303FD1B-4045-3E0C-EBB7-4296F8DF2E55}"/>
              </a:ext>
            </a:extLst>
          </p:cNvPr>
          <p:cNvPicPr preferRelativeResize="0">
            <a:picLocks noGrp="1"/>
          </p:cNvPicPr>
          <p:nvPr>
            <p:ph idx="1"/>
          </p:nvPr>
        </p:nvPicPr>
        <p:blipFill>
          <a:blip r:embed="rId2">
            <a:alphaModFix/>
          </a:blip>
          <a:stretch>
            <a:fillRect/>
          </a:stretch>
        </p:blipFill>
        <p:spPr>
          <a:xfrm>
            <a:off x="2546350" y="2814637"/>
            <a:ext cx="6683375" cy="34432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9872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F6F20-0669-B5D5-1A71-A23B01487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Ejemplo</a:t>
            </a:r>
            <a:r>
              <a:rPr lang="en-US" dirty="0"/>
              <a:t> de </a:t>
            </a:r>
            <a:r>
              <a:rPr lang="en-US" dirty="0" err="1"/>
              <a:t>diapositiva</a:t>
            </a:r>
            <a:r>
              <a:rPr lang="en-US" dirty="0"/>
              <a:t> </a:t>
            </a:r>
            <a:r>
              <a:rPr lang="en-US" dirty="0" err="1"/>
              <a:t>terminada</a:t>
            </a:r>
            <a:r>
              <a:rPr lang="en-US" dirty="0"/>
              <a:t> – </a:t>
            </a:r>
            <a:br>
              <a:rPr lang="en-US" dirty="0"/>
            </a:br>
            <a:r>
              <a:rPr lang="en-US" dirty="0"/>
              <a:t>El "</a:t>
            </a:r>
            <a:r>
              <a:rPr lang="en-US" dirty="0" err="1"/>
              <a:t>Epidemiólogo</a:t>
            </a:r>
            <a:r>
              <a:rPr lang="en-US" dirty="0"/>
              <a:t>" </a:t>
            </a:r>
            <a:r>
              <a:rPr lang="en-US" dirty="0" err="1"/>
              <a:t>debe</a:t>
            </a:r>
            <a:r>
              <a:rPr lang="en-US" dirty="0"/>
              <a:t> </a:t>
            </a:r>
            <a:r>
              <a:rPr lang="en-US" dirty="0" err="1"/>
              <a:t>pegar</a:t>
            </a:r>
            <a:r>
              <a:rPr lang="en-US" dirty="0"/>
              <a:t> la imagen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cuadro</a:t>
            </a:r>
            <a:r>
              <a:rPr lang="en-US" dirty="0"/>
              <a:t> gris. </a:t>
            </a:r>
          </a:p>
        </p:txBody>
      </p:sp>
      <p:pic>
        <p:nvPicPr>
          <p:cNvPr id="4" name="Google Shape;236;g12d3579b442_0_6">
            <a:extLst>
              <a:ext uri="{FF2B5EF4-FFF2-40B4-BE49-F238E27FC236}">
                <a16:creationId xmlns:a16="http://schemas.microsoft.com/office/drawing/2014/main" id="{AF87F375-599A-ADCF-F1D0-2ECDDF6F0F28}"/>
              </a:ext>
            </a:extLst>
          </p:cNvPr>
          <p:cNvPicPr preferRelativeResize="0">
            <a:picLocks noGrp="1"/>
          </p:cNvPicPr>
          <p:nvPr>
            <p:ph idx="1"/>
          </p:nvPr>
        </p:nvPicPr>
        <p:blipFill>
          <a:blip r:embed="rId2">
            <a:alphaModFix/>
          </a:blip>
          <a:stretch>
            <a:fillRect/>
          </a:stretch>
        </p:blipFill>
        <p:spPr>
          <a:xfrm>
            <a:off x="2540000" y="2001044"/>
            <a:ext cx="7112000" cy="4000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93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7718681-A12E-49D6-9925-DD7C68176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BD77573-9EF2-4C35-8285-A1CF6FBB0E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5511704" cy="6858000"/>
          </a:xfrm>
          <a:custGeom>
            <a:avLst/>
            <a:gdLst>
              <a:gd name="connsiteX0" fmla="*/ 5511704 w 5511704"/>
              <a:gd name="connsiteY0" fmla="*/ 0 h 6886576"/>
              <a:gd name="connsiteX1" fmla="*/ 1008599 w 5511704"/>
              <a:gd name="connsiteY1" fmla="*/ 0 h 6886576"/>
              <a:gd name="connsiteX2" fmla="*/ 1310975 w 5511704"/>
              <a:gd name="connsiteY2" fmla="*/ 110728 h 6886576"/>
              <a:gd name="connsiteX3" fmla="*/ 1267362 w 5511704"/>
              <a:gd name="connsiteY3" fmla="*/ 135731 h 6886576"/>
              <a:gd name="connsiteX4" fmla="*/ 1005692 w 5511704"/>
              <a:gd name="connsiteY4" fmla="*/ 71437 h 6886576"/>
              <a:gd name="connsiteX5" fmla="*/ 953358 w 5511704"/>
              <a:gd name="connsiteY5" fmla="*/ 89297 h 6886576"/>
              <a:gd name="connsiteX6" fmla="*/ 979525 w 5511704"/>
              <a:gd name="connsiteY6" fmla="*/ 164307 h 6886576"/>
              <a:gd name="connsiteX7" fmla="*/ 1092915 w 5511704"/>
              <a:gd name="connsiteY7" fmla="*/ 192882 h 6886576"/>
              <a:gd name="connsiteX8" fmla="*/ 1270270 w 5511704"/>
              <a:gd name="connsiteY8" fmla="*/ 375047 h 6886576"/>
              <a:gd name="connsiteX9" fmla="*/ 1002784 w 5511704"/>
              <a:gd name="connsiteY9" fmla="*/ 353615 h 6886576"/>
              <a:gd name="connsiteX10" fmla="*/ 956265 w 5511704"/>
              <a:gd name="connsiteY10" fmla="*/ 396479 h 6886576"/>
              <a:gd name="connsiteX11" fmla="*/ 938820 w 5511704"/>
              <a:gd name="connsiteY11" fmla="*/ 453629 h 6886576"/>
              <a:gd name="connsiteX12" fmla="*/ 860319 w 5511704"/>
              <a:gd name="connsiteY12" fmla="*/ 360759 h 6886576"/>
              <a:gd name="connsiteX13" fmla="*/ 793447 w 5511704"/>
              <a:gd name="connsiteY13" fmla="*/ 335757 h 6886576"/>
              <a:gd name="connsiteX14" fmla="*/ 773095 w 5511704"/>
              <a:gd name="connsiteY14" fmla="*/ 417910 h 6886576"/>
              <a:gd name="connsiteX15" fmla="*/ 834151 w 5511704"/>
              <a:gd name="connsiteY15" fmla="*/ 507206 h 6886576"/>
              <a:gd name="connsiteX16" fmla="*/ 996969 w 5511704"/>
              <a:gd name="connsiteY16" fmla="*/ 560785 h 6886576"/>
              <a:gd name="connsiteX17" fmla="*/ 822522 w 5511704"/>
              <a:gd name="connsiteY17" fmla="*/ 560785 h 6886576"/>
              <a:gd name="connsiteX18" fmla="*/ 621908 w 5511704"/>
              <a:gd name="connsiteY18" fmla="*/ 525066 h 6886576"/>
              <a:gd name="connsiteX19" fmla="*/ 409664 w 5511704"/>
              <a:gd name="connsiteY19" fmla="*/ 535781 h 6886576"/>
              <a:gd name="connsiteX20" fmla="*/ 209049 w 5511704"/>
              <a:gd name="connsiteY20" fmla="*/ 464344 h 6886576"/>
              <a:gd name="connsiteX21" fmla="*/ 5527 w 5511704"/>
              <a:gd name="connsiteY21" fmla="*/ 467916 h 6886576"/>
              <a:gd name="connsiteX22" fmla="*/ 906838 w 5511704"/>
              <a:gd name="connsiteY22" fmla="*/ 914400 h 6886576"/>
              <a:gd name="connsiteX23" fmla="*/ 863226 w 5511704"/>
              <a:gd name="connsiteY23" fmla="*/ 925116 h 6886576"/>
              <a:gd name="connsiteX24" fmla="*/ 805077 w 5511704"/>
              <a:gd name="connsiteY24" fmla="*/ 953691 h 6886576"/>
              <a:gd name="connsiteX25" fmla="*/ 848689 w 5511704"/>
              <a:gd name="connsiteY25" fmla="*/ 1010841 h 6886576"/>
              <a:gd name="connsiteX26" fmla="*/ 1084193 w 5511704"/>
              <a:gd name="connsiteY26" fmla="*/ 1117997 h 6886576"/>
              <a:gd name="connsiteX27" fmla="*/ 1142342 w 5511704"/>
              <a:gd name="connsiteY27" fmla="*/ 1225153 h 6886576"/>
              <a:gd name="connsiteX28" fmla="*/ 1069655 w 5511704"/>
              <a:gd name="connsiteY28" fmla="*/ 1214438 h 6886576"/>
              <a:gd name="connsiteX29" fmla="*/ 1005692 w 5511704"/>
              <a:gd name="connsiteY29" fmla="*/ 1235869 h 6886576"/>
              <a:gd name="connsiteX30" fmla="*/ 1031858 w 5511704"/>
              <a:gd name="connsiteY30" fmla="*/ 1371600 h 6886576"/>
              <a:gd name="connsiteX31" fmla="*/ 1366216 w 5511704"/>
              <a:gd name="connsiteY31" fmla="*/ 1546622 h 6886576"/>
              <a:gd name="connsiteX32" fmla="*/ 1395290 w 5511704"/>
              <a:gd name="connsiteY32" fmla="*/ 1603772 h 6886576"/>
              <a:gd name="connsiteX33" fmla="*/ 1354586 w 5511704"/>
              <a:gd name="connsiteY33" fmla="*/ 1643063 h 6886576"/>
              <a:gd name="connsiteX34" fmla="*/ 1247011 w 5511704"/>
              <a:gd name="connsiteY34" fmla="*/ 1664494 h 6886576"/>
              <a:gd name="connsiteX35" fmla="*/ 1398198 w 5511704"/>
              <a:gd name="connsiteY35" fmla="*/ 1857375 h 6886576"/>
              <a:gd name="connsiteX36" fmla="*/ 1453440 w 5511704"/>
              <a:gd name="connsiteY36" fmla="*/ 1910954 h 6886576"/>
              <a:gd name="connsiteX37" fmla="*/ 1549386 w 5511704"/>
              <a:gd name="connsiteY37" fmla="*/ 1993106 h 6886576"/>
              <a:gd name="connsiteX38" fmla="*/ 1549386 w 5511704"/>
              <a:gd name="connsiteY38" fmla="*/ 2021681 h 6886576"/>
              <a:gd name="connsiteX39" fmla="*/ 1421458 w 5511704"/>
              <a:gd name="connsiteY39" fmla="*/ 2110978 h 6886576"/>
              <a:gd name="connsiteX40" fmla="*/ 1188861 w 5511704"/>
              <a:gd name="connsiteY40" fmla="*/ 2085976 h 6886576"/>
              <a:gd name="connsiteX41" fmla="*/ 1531941 w 5511704"/>
              <a:gd name="connsiteY41" fmla="*/ 2218135 h 6886576"/>
              <a:gd name="connsiteX42" fmla="*/ 421293 w 5511704"/>
              <a:gd name="connsiteY42" fmla="*/ 1900238 h 6886576"/>
              <a:gd name="connsiteX43" fmla="*/ 491072 w 5511704"/>
              <a:gd name="connsiteY43" fmla="*/ 1982391 h 6886576"/>
              <a:gd name="connsiteX44" fmla="*/ 880671 w 5511704"/>
              <a:gd name="connsiteY44" fmla="*/ 2200276 h 6886576"/>
              <a:gd name="connsiteX45" fmla="*/ 991154 w 5511704"/>
              <a:gd name="connsiteY45" fmla="*/ 2336007 h 6886576"/>
              <a:gd name="connsiteX46" fmla="*/ 1107453 w 5511704"/>
              <a:gd name="connsiteY46" fmla="*/ 2411016 h 6886576"/>
              <a:gd name="connsiteX47" fmla="*/ 1270270 w 5511704"/>
              <a:gd name="connsiteY47" fmla="*/ 2411016 h 6886576"/>
              <a:gd name="connsiteX48" fmla="*/ 1386568 w 5511704"/>
              <a:gd name="connsiteY48" fmla="*/ 2528889 h 6886576"/>
              <a:gd name="connsiteX49" fmla="*/ 1267362 w 5511704"/>
              <a:gd name="connsiteY49" fmla="*/ 2553891 h 6886576"/>
              <a:gd name="connsiteX50" fmla="*/ 1127805 w 5511704"/>
              <a:gd name="connsiteY50" fmla="*/ 2536032 h 6886576"/>
              <a:gd name="connsiteX51" fmla="*/ 970802 w 5511704"/>
              <a:gd name="connsiteY51" fmla="*/ 2575322 h 6886576"/>
              <a:gd name="connsiteX52" fmla="*/ 825429 w 5511704"/>
              <a:gd name="connsiteY52" fmla="*/ 2543176 h 6886576"/>
              <a:gd name="connsiteX53" fmla="*/ 650982 w 5511704"/>
              <a:gd name="connsiteY53" fmla="*/ 2564607 h 6886576"/>
              <a:gd name="connsiteX54" fmla="*/ 595740 w 5511704"/>
              <a:gd name="connsiteY54" fmla="*/ 2703909 h 6886576"/>
              <a:gd name="connsiteX55" fmla="*/ 578296 w 5511704"/>
              <a:gd name="connsiteY55" fmla="*/ 2714626 h 6886576"/>
              <a:gd name="connsiteX56" fmla="*/ 255568 w 5511704"/>
              <a:gd name="connsiteY56" fmla="*/ 2936081 h 6886576"/>
              <a:gd name="connsiteX57" fmla="*/ 165437 w 5511704"/>
              <a:gd name="connsiteY57" fmla="*/ 2953941 h 6886576"/>
              <a:gd name="connsiteX58" fmla="*/ 697501 w 5511704"/>
              <a:gd name="connsiteY58" fmla="*/ 3343275 h 6886576"/>
              <a:gd name="connsiteX59" fmla="*/ 339884 w 5511704"/>
              <a:gd name="connsiteY59" fmla="*/ 3243263 h 6886576"/>
              <a:gd name="connsiteX60" fmla="*/ 290458 w 5511704"/>
              <a:gd name="connsiteY60" fmla="*/ 3407569 h 6886576"/>
              <a:gd name="connsiteX61" fmla="*/ 459090 w 5511704"/>
              <a:gd name="connsiteY61" fmla="*/ 3554016 h 6886576"/>
              <a:gd name="connsiteX62" fmla="*/ 520147 w 5511704"/>
              <a:gd name="connsiteY62" fmla="*/ 3843338 h 6886576"/>
              <a:gd name="connsiteX63" fmla="*/ 491072 w 5511704"/>
              <a:gd name="connsiteY63" fmla="*/ 4107657 h 6886576"/>
              <a:gd name="connsiteX64" fmla="*/ 418386 w 5511704"/>
              <a:gd name="connsiteY64" fmla="*/ 4189810 h 6886576"/>
              <a:gd name="connsiteX65" fmla="*/ 313718 w 5511704"/>
              <a:gd name="connsiteY65" fmla="*/ 4339829 h 6886576"/>
              <a:gd name="connsiteX66" fmla="*/ 249753 w 5511704"/>
              <a:gd name="connsiteY66" fmla="*/ 4432698 h 6886576"/>
              <a:gd name="connsiteX67" fmla="*/ 25879 w 5511704"/>
              <a:gd name="connsiteY67" fmla="*/ 4396979 h 6886576"/>
              <a:gd name="connsiteX68" fmla="*/ 325347 w 5511704"/>
              <a:gd name="connsiteY68" fmla="*/ 4632722 h 6886576"/>
              <a:gd name="connsiteX69" fmla="*/ 84029 w 5511704"/>
              <a:gd name="connsiteY69" fmla="*/ 4604147 h 6886576"/>
              <a:gd name="connsiteX70" fmla="*/ 5527 w 5511704"/>
              <a:gd name="connsiteY70" fmla="*/ 4622007 h 6886576"/>
              <a:gd name="connsiteX71" fmla="*/ 49139 w 5511704"/>
              <a:gd name="connsiteY71" fmla="*/ 4697016 h 6886576"/>
              <a:gd name="connsiteX72" fmla="*/ 226494 w 5511704"/>
              <a:gd name="connsiteY72" fmla="*/ 4825604 h 6886576"/>
              <a:gd name="connsiteX73" fmla="*/ 592833 w 5511704"/>
              <a:gd name="connsiteY73" fmla="*/ 5175647 h 6886576"/>
              <a:gd name="connsiteX74" fmla="*/ 238123 w 5511704"/>
              <a:gd name="connsiteY74" fmla="*/ 5014913 h 6886576"/>
              <a:gd name="connsiteX75" fmla="*/ 610278 w 5511704"/>
              <a:gd name="connsiteY75" fmla="*/ 5375673 h 6886576"/>
              <a:gd name="connsiteX76" fmla="*/ 691686 w 5511704"/>
              <a:gd name="connsiteY76" fmla="*/ 5497116 h 6886576"/>
              <a:gd name="connsiteX77" fmla="*/ 860319 w 5511704"/>
              <a:gd name="connsiteY77" fmla="*/ 5793582 h 6886576"/>
              <a:gd name="connsiteX78" fmla="*/ 851597 w 5511704"/>
              <a:gd name="connsiteY78" fmla="*/ 5825729 h 6886576"/>
              <a:gd name="connsiteX79" fmla="*/ 659704 w 5511704"/>
              <a:gd name="connsiteY79" fmla="*/ 5779295 h 6886576"/>
              <a:gd name="connsiteX80" fmla="*/ 909746 w 5511704"/>
              <a:gd name="connsiteY80" fmla="*/ 6029326 h 6886576"/>
              <a:gd name="connsiteX81" fmla="*/ 1168509 w 5511704"/>
              <a:gd name="connsiteY81" fmla="*/ 6222207 h 6886576"/>
              <a:gd name="connsiteX82" fmla="*/ 985339 w 5511704"/>
              <a:gd name="connsiteY82" fmla="*/ 6193632 h 6886576"/>
              <a:gd name="connsiteX83" fmla="*/ 732391 w 5511704"/>
              <a:gd name="connsiteY83" fmla="*/ 6082904 h 6886576"/>
              <a:gd name="connsiteX84" fmla="*/ 645167 w 5511704"/>
              <a:gd name="connsiteY84" fmla="*/ 6125766 h 6886576"/>
              <a:gd name="connsiteX85" fmla="*/ 883579 w 5511704"/>
              <a:gd name="connsiteY85" fmla="*/ 6307932 h 6886576"/>
              <a:gd name="connsiteX86" fmla="*/ 1020229 w 5511704"/>
              <a:gd name="connsiteY86" fmla="*/ 6393657 h 6886576"/>
              <a:gd name="connsiteX87" fmla="*/ 1075471 w 5511704"/>
              <a:gd name="connsiteY87" fmla="*/ 6457950 h 6886576"/>
              <a:gd name="connsiteX88" fmla="*/ 1232473 w 5511704"/>
              <a:gd name="connsiteY88" fmla="*/ 6686551 h 6886576"/>
              <a:gd name="connsiteX89" fmla="*/ 1592997 w 5511704"/>
              <a:gd name="connsiteY89" fmla="*/ 6886576 h 6886576"/>
              <a:gd name="connsiteX90" fmla="*/ 5511704 w 5511704"/>
              <a:gd name="connsiteY90" fmla="*/ 6886576 h 688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511704" h="6886576">
                <a:moveTo>
                  <a:pt x="5511704" y="0"/>
                </a:moveTo>
                <a:lnTo>
                  <a:pt x="1008599" y="0"/>
                </a:lnTo>
                <a:cubicBezTo>
                  <a:pt x="1110360" y="35719"/>
                  <a:pt x="1209214" y="78581"/>
                  <a:pt x="1310975" y="110728"/>
                </a:cubicBezTo>
                <a:cubicBezTo>
                  <a:pt x="1296437" y="146447"/>
                  <a:pt x="1281900" y="139303"/>
                  <a:pt x="1267362" y="135731"/>
                </a:cubicBezTo>
                <a:cubicBezTo>
                  <a:pt x="1180139" y="121445"/>
                  <a:pt x="1090008" y="110728"/>
                  <a:pt x="1005692" y="71437"/>
                </a:cubicBezTo>
                <a:cubicBezTo>
                  <a:pt x="985339" y="64294"/>
                  <a:pt x="962080" y="64294"/>
                  <a:pt x="953358" y="89297"/>
                </a:cubicBezTo>
                <a:cubicBezTo>
                  <a:pt x="938820" y="125016"/>
                  <a:pt x="959172" y="146447"/>
                  <a:pt x="979525" y="164307"/>
                </a:cubicBezTo>
                <a:cubicBezTo>
                  <a:pt x="1014414" y="196453"/>
                  <a:pt x="1055118" y="189310"/>
                  <a:pt x="1092915" y="192882"/>
                </a:cubicBezTo>
                <a:cubicBezTo>
                  <a:pt x="1197583" y="210741"/>
                  <a:pt x="1247011" y="260747"/>
                  <a:pt x="1270270" y="375047"/>
                </a:cubicBezTo>
                <a:cubicBezTo>
                  <a:pt x="1180139" y="328613"/>
                  <a:pt x="1090008" y="385763"/>
                  <a:pt x="1002784" y="353615"/>
                </a:cubicBezTo>
                <a:cubicBezTo>
                  <a:pt x="979525" y="346472"/>
                  <a:pt x="944635" y="357188"/>
                  <a:pt x="956265" y="396479"/>
                </a:cubicBezTo>
                <a:cubicBezTo>
                  <a:pt x="967894" y="432198"/>
                  <a:pt x="1005692" y="460772"/>
                  <a:pt x="938820" y="453629"/>
                </a:cubicBezTo>
                <a:cubicBezTo>
                  <a:pt x="889393" y="450056"/>
                  <a:pt x="874856" y="407194"/>
                  <a:pt x="860319" y="360759"/>
                </a:cubicBezTo>
                <a:cubicBezTo>
                  <a:pt x="848689" y="335757"/>
                  <a:pt x="816707" y="321469"/>
                  <a:pt x="793447" y="335757"/>
                </a:cubicBezTo>
                <a:cubicBezTo>
                  <a:pt x="764373" y="350044"/>
                  <a:pt x="773095" y="389335"/>
                  <a:pt x="773095" y="417910"/>
                </a:cubicBezTo>
                <a:cubicBezTo>
                  <a:pt x="770187" y="471488"/>
                  <a:pt x="793447" y="496491"/>
                  <a:pt x="834151" y="507206"/>
                </a:cubicBezTo>
                <a:cubicBezTo>
                  <a:pt x="883579" y="521494"/>
                  <a:pt x="933005" y="539354"/>
                  <a:pt x="996969" y="560785"/>
                </a:cubicBezTo>
                <a:cubicBezTo>
                  <a:pt x="927190" y="596503"/>
                  <a:pt x="874856" y="589360"/>
                  <a:pt x="822522" y="560785"/>
                </a:cubicBezTo>
                <a:cubicBezTo>
                  <a:pt x="758558" y="528637"/>
                  <a:pt x="674242" y="485775"/>
                  <a:pt x="621908" y="525066"/>
                </a:cubicBezTo>
                <a:cubicBezTo>
                  <a:pt x="543407" y="582216"/>
                  <a:pt x="479443" y="546497"/>
                  <a:pt x="409664" y="535781"/>
                </a:cubicBezTo>
                <a:cubicBezTo>
                  <a:pt x="264290" y="514350"/>
                  <a:pt x="354422" y="482204"/>
                  <a:pt x="209049" y="464344"/>
                </a:cubicBezTo>
                <a:cubicBezTo>
                  <a:pt x="150900" y="457200"/>
                  <a:pt x="89843" y="428625"/>
                  <a:pt x="5527" y="467916"/>
                </a:cubicBezTo>
                <a:cubicBezTo>
                  <a:pt x="386404" y="675085"/>
                  <a:pt x="566666" y="660797"/>
                  <a:pt x="906838" y="914400"/>
                </a:cubicBezTo>
                <a:cubicBezTo>
                  <a:pt x="892301" y="939404"/>
                  <a:pt x="877764" y="928688"/>
                  <a:pt x="863226" y="925116"/>
                </a:cubicBezTo>
                <a:cubicBezTo>
                  <a:pt x="839967" y="921544"/>
                  <a:pt x="810892" y="907256"/>
                  <a:pt x="805077" y="953691"/>
                </a:cubicBezTo>
                <a:cubicBezTo>
                  <a:pt x="802169" y="989410"/>
                  <a:pt x="819615" y="1007269"/>
                  <a:pt x="848689" y="1010841"/>
                </a:cubicBezTo>
                <a:cubicBezTo>
                  <a:pt x="933005" y="1025129"/>
                  <a:pt x="1008599" y="1075135"/>
                  <a:pt x="1084193" y="1117997"/>
                </a:cubicBezTo>
                <a:cubicBezTo>
                  <a:pt x="1119082" y="1135857"/>
                  <a:pt x="1156879" y="1160860"/>
                  <a:pt x="1142342" y="1225153"/>
                </a:cubicBezTo>
                <a:cubicBezTo>
                  <a:pt x="1113268" y="1243013"/>
                  <a:pt x="1092915" y="1218009"/>
                  <a:pt x="1069655" y="1214438"/>
                </a:cubicBezTo>
                <a:cubicBezTo>
                  <a:pt x="1046396" y="1210866"/>
                  <a:pt x="991154" y="1225153"/>
                  <a:pt x="1005692" y="1235869"/>
                </a:cubicBezTo>
                <a:cubicBezTo>
                  <a:pt x="1072563" y="1275159"/>
                  <a:pt x="950450" y="1371600"/>
                  <a:pt x="1031858" y="1371600"/>
                </a:cubicBezTo>
                <a:cubicBezTo>
                  <a:pt x="1165601" y="1371600"/>
                  <a:pt x="1238288" y="1543050"/>
                  <a:pt x="1366216" y="1546622"/>
                </a:cubicBezTo>
                <a:cubicBezTo>
                  <a:pt x="1386568" y="1546622"/>
                  <a:pt x="1395290" y="1578770"/>
                  <a:pt x="1395290" y="1603772"/>
                </a:cubicBezTo>
                <a:cubicBezTo>
                  <a:pt x="1395290" y="1635920"/>
                  <a:pt x="1374939" y="1639491"/>
                  <a:pt x="1354586" y="1643063"/>
                </a:cubicBezTo>
                <a:cubicBezTo>
                  <a:pt x="1322604" y="1646635"/>
                  <a:pt x="1287715" y="1603772"/>
                  <a:pt x="1247011" y="1664494"/>
                </a:cubicBezTo>
                <a:cubicBezTo>
                  <a:pt x="1322604" y="1700213"/>
                  <a:pt x="1401105" y="1735932"/>
                  <a:pt x="1398198" y="1857375"/>
                </a:cubicBezTo>
                <a:cubicBezTo>
                  <a:pt x="1398198" y="1889523"/>
                  <a:pt x="1430180" y="1903810"/>
                  <a:pt x="1453440" y="1910954"/>
                </a:cubicBezTo>
                <a:cubicBezTo>
                  <a:pt x="1494144" y="1925241"/>
                  <a:pt x="1526126" y="1946673"/>
                  <a:pt x="1549386" y="1993106"/>
                </a:cubicBezTo>
                <a:cubicBezTo>
                  <a:pt x="1549386" y="2003822"/>
                  <a:pt x="1549386" y="2010966"/>
                  <a:pt x="1549386" y="2021681"/>
                </a:cubicBezTo>
                <a:cubicBezTo>
                  <a:pt x="1543571" y="2132410"/>
                  <a:pt x="1485422" y="2128838"/>
                  <a:pt x="1421458" y="2110978"/>
                </a:cubicBezTo>
                <a:cubicBezTo>
                  <a:pt x="1345864" y="2089547"/>
                  <a:pt x="1270270" y="2046685"/>
                  <a:pt x="1188861" y="2085976"/>
                </a:cubicBezTo>
                <a:cubicBezTo>
                  <a:pt x="1302252" y="2139554"/>
                  <a:pt x="1427272" y="2143126"/>
                  <a:pt x="1531941" y="2218135"/>
                </a:cubicBezTo>
                <a:cubicBezTo>
                  <a:pt x="1142342" y="2232422"/>
                  <a:pt x="799262" y="1993106"/>
                  <a:pt x="421293" y="1900238"/>
                </a:cubicBezTo>
                <a:cubicBezTo>
                  <a:pt x="432923" y="1960960"/>
                  <a:pt x="464905" y="1975247"/>
                  <a:pt x="491072" y="1982391"/>
                </a:cubicBezTo>
                <a:cubicBezTo>
                  <a:pt x="630630" y="2028825"/>
                  <a:pt x="752743" y="2121695"/>
                  <a:pt x="880671" y="2200276"/>
                </a:cubicBezTo>
                <a:cubicBezTo>
                  <a:pt x="933005" y="2232422"/>
                  <a:pt x="970802" y="2268142"/>
                  <a:pt x="991154" y="2336007"/>
                </a:cubicBezTo>
                <a:cubicBezTo>
                  <a:pt x="1008599" y="2400300"/>
                  <a:pt x="1043489" y="2428875"/>
                  <a:pt x="1107453" y="2411016"/>
                </a:cubicBezTo>
                <a:cubicBezTo>
                  <a:pt x="1159787" y="2396729"/>
                  <a:pt x="1215029" y="2403873"/>
                  <a:pt x="1270270" y="2411016"/>
                </a:cubicBezTo>
                <a:cubicBezTo>
                  <a:pt x="1331326" y="2418160"/>
                  <a:pt x="1401105" y="2489597"/>
                  <a:pt x="1386568" y="2528889"/>
                </a:cubicBezTo>
                <a:cubicBezTo>
                  <a:pt x="1357494" y="2593182"/>
                  <a:pt x="1308067" y="2561035"/>
                  <a:pt x="1267362" y="2553891"/>
                </a:cubicBezTo>
                <a:cubicBezTo>
                  <a:pt x="1217936" y="2546748"/>
                  <a:pt x="1127805" y="2528889"/>
                  <a:pt x="1127805" y="2536032"/>
                </a:cubicBezTo>
                <a:cubicBezTo>
                  <a:pt x="1095822" y="2696766"/>
                  <a:pt x="1023136" y="2575322"/>
                  <a:pt x="970802" y="2575322"/>
                </a:cubicBezTo>
                <a:cubicBezTo>
                  <a:pt x="921375" y="2575322"/>
                  <a:pt x="871949" y="2557463"/>
                  <a:pt x="825429" y="2543176"/>
                </a:cubicBezTo>
                <a:cubicBezTo>
                  <a:pt x="764373" y="2525316"/>
                  <a:pt x="709132" y="2557463"/>
                  <a:pt x="650982" y="2564607"/>
                </a:cubicBezTo>
                <a:cubicBezTo>
                  <a:pt x="598648" y="2571751"/>
                  <a:pt x="627722" y="2664620"/>
                  <a:pt x="595740" y="2703909"/>
                </a:cubicBezTo>
                <a:cubicBezTo>
                  <a:pt x="589926" y="2714626"/>
                  <a:pt x="584111" y="2714626"/>
                  <a:pt x="578296" y="2714626"/>
                </a:cubicBezTo>
                <a:cubicBezTo>
                  <a:pt x="560851" y="2993232"/>
                  <a:pt x="255568" y="2925366"/>
                  <a:pt x="255568" y="2936081"/>
                </a:cubicBezTo>
                <a:cubicBezTo>
                  <a:pt x="229401" y="2953941"/>
                  <a:pt x="197419" y="2911079"/>
                  <a:pt x="165437" y="2953941"/>
                </a:cubicBezTo>
                <a:cubicBezTo>
                  <a:pt x="302087" y="3150394"/>
                  <a:pt x="511425" y="3196828"/>
                  <a:pt x="697501" y="3343275"/>
                </a:cubicBezTo>
                <a:cubicBezTo>
                  <a:pt x="543407" y="3393282"/>
                  <a:pt x="453275" y="3221832"/>
                  <a:pt x="339884" y="3243263"/>
                </a:cubicBezTo>
                <a:cubicBezTo>
                  <a:pt x="284643" y="3296842"/>
                  <a:pt x="450368" y="3382566"/>
                  <a:pt x="290458" y="3407569"/>
                </a:cubicBezTo>
                <a:cubicBezTo>
                  <a:pt x="360236" y="3454004"/>
                  <a:pt x="409664" y="3500439"/>
                  <a:pt x="459090" y="3554016"/>
                </a:cubicBezTo>
                <a:cubicBezTo>
                  <a:pt x="543407" y="3650457"/>
                  <a:pt x="560851" y="3714751"/>
                  <a:pt x="520147" y="3843338"/>
                </a:cubicBezTo>
                <a:cubicBezTo>
                  <a:pt x="493979" y="3929063"/>
                  <a:pt x="456183" y="4007645"/>
                  <a:pt x="491072" y="4107657"/>
                </a:cubicBezTo>
                <a:cubicBezTo>
                  <a:pt x="514332" y="4175522"/>
                  <a:pt x="505609" y="4221957"/>
                  <a:pt x="418386" y="4189810"/>
                </a:cubicBezTo>
                <a:cubicBezTo>
                  <a:pt x="325347" y="4157663"/>
                  <a:pt x="290458" y="4218386"/>
                  <a:pt x="313718" y="4339829"/>
                </a:cubicBezTo>
                <a:cubicBezTo>
                  <a:pt x="328254" y="4418410"/>
                  <a:pt x="313718" y="4443413"/>
                  <a:pt x="249753" y="4432698"/>
                </a:cubicBezTo>
                <a:cubicBezTo>
                  <a:pt x="179975" y="4421982"/>
                  <a:pt x="113103" y="4371976"/>
                  <a:pt x="25879" y="4396979"/>
                </a:cubicBezTo>
                <a:cubicBezTo>
                  <a:pt x="95658" y="4539854"/>
                  <a:pt x="243939" y="4496991"/>
                  <a:pt x="325347" y="4632722"/>
                </a:cubicBezTo>
                <a:cubicBezTo>
                  <a:pt x="229401" y="4632722"/>
                  <a:pt x="153807" y="4632722"/>
                  <a:pt x="84029" y="4604147"/>
                </a:cubicBezTo>
                <a:cubicBezTo>
                  <a:pt x="54954" y="4593433"/>
                  <a:pt x="22972" y="4579145"/>
                  <a:pt x="5527" y="4622007"/>
                </a:cubicBezTo>
                <a:cubicBezTo>
                  <a:pt x="-14826" y="4672014"/>
                  <a:pt x="25879" y="4689872"/>
                  <a:pt x="49139" y="4697016"/>
                </a:cubicBezTo>
                <a:cubicBezTo>
                  <a:pt x="116011" y="4722019"/>
                  <a:pt x="168344" y="4779170"/>
                  <a:pt x="226494" y="4825604"/>
                </a:cubicBezTo>
                <a:cubicBezTo>
                  <a:pt x="351514" y="4925616"/>
                  <a:pt x="488165" y="5011341"/>
                  <a:pt x="592833" y="5175647"/>
                </a:cubicBezTo>
                <a:cubicBezTo>
                  <a:pt x="461997" y="5132785"/>
                  <a:pt x="363144" y="5032772"/>
                  <a:pt x="238123" y="5014913"/>
                </a:cubicBezTo>
                <a:cubicBezTo>
                  <a:pt x="345700" y="5164932"/>
                  <a:pt x="482350" y="5264944"/>
                  <a:pt x="610278" y="5375673"/>
                </a:cubicBezTo>
                <a:cubicBezTo>
                  <a:pt x="648075" y="5407819"/>
                  <a:pt x="685872" y="5429250"/>
                  <a:pt x="691686" y="5497116"/>
                </a:cubicBezTo>
                <a:cubicBezTo>
                  <a:pt x="709132" y="5629276"/>
                  <a:pt x="755650" y="5736432"/>
                  <a:pt x="860319" y="5793582"/>
                </a:cubicBezTo>
                <a:cubicBezTo>
                  <a:pt x="860319" y="5793582"/>
                  <a:pt x="854504" y="5815013"/>
                  <a:pt x="851597" y="5825729"/>
                </a:cubicBezTo>
                <a:cubicBezTo>
                  <a:pt x="787632" y="5829301"/>
                  <a:pt x="738206" y="5750720"/>
                  <a:pt x="659704" y="5779295"/>
                </a:cubicBezTo>
                <a:cubicBezTo>
                  <a:pt x="738206" y="5886451"/>
                  <a:pt x="802169" y="5979319"/>
                  <a:pt x="909746" y="6029326"/>
                </a:cubicBezTo>
                <a:cubicBezTo>
                  <a:pt x="996969" y="6068616"/>
                  <a:pt x="1104545" y="6093620"/>
                  <a:pt x="1168509" y="6222207"/>
                </a:cubicBezTo>
                <a:cubicBezTo>
                  <a:pt x="1095822" y="6247210"/>
                  <a:pt x="1040581" y="6215063"/>
                  <a:pt x="985339" y="6193632"/>
                </a:cubicBezTo>
                <a:cubicBezTo>
                  <a:pt x="901023" y="6157913"/>
                  <a:pt x="816707" y="6118623"/>
                  <a:pt x="732391" y="6082904"/>
                </a:cubicBezTo>
                <a:cubicBezTo>
                  <a:pt x="700408" y="6068616"/>
                  <a:pt x="665519" y="6061472"/>
                  <a:pt x="645167" y="6125766"/>
                </a:cubicBezTo>
                <a:cubicBezTo>
                  <a:pt x="752743" y="6140053"/>
                  <a:pt x="816707" y="6225779"/>
                  <a:pt x="883579" y="6307932"/>
                </a:cubicBezTo>
                <a:cubicBezTo>
                  <a:pt x="921375" y="6354366"/>
                  <a:pt x="953358" y="6415088"/>
                  <a:pt x="1020229" y="6393657"/>
                </a:cubicBezTo>
                <a:cubicBezTo>
                  <a:pt x="1055118" y="6382942"/>
                  <a:pt x="1078378" y="6415088"/>
                  <a:pt x="1075471" y="6457950"/>
                </a:cubicBezTo>
                <a:cubicBezTo>
                  <a:pt x="1060933" y="6607970"/>
                  <a:pt x="1145250" y="6657976"/>
                  <a:pt x="1232473" y="6686551"/>
                </a:cubicBezTo>
                <a:cubicBezTo>
                  <a:pt x="1360401" y="6729413"/>
                  <a:pt x="1473792" y="6815138"/>
                  <a:pt x="1592997" y="6886576"/>
                </a:cubicBezTo>
                <a:lnTo>
                  <a:pt x="5511704" y="6886576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0852BE-E008-C9B2-89AA-601BC5D04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3312"/>
            <a:ext cx="4038600" cy="5431376"/>
          </a:xfrm>
        </p:spPr>
        <p:txBody>
          <a:bodyPr>
            <a:normAutofit/>
          </a:bodyPr>
          <a:lstStyle/>
          <a:p>
            <a:r>
              <a:rPr lang="en-US" dirty="0"/>
              <a:t>¡</a:t>
            </a:r>
            <a:r>
              <a:rPr lang="en-US" dirty="0" err="1"/>
              <a:t>Divídanse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equipos</a:t>
            </a:r>
            <a:r>
              <a:rPr lang="en-US" dirty="0"/>
              <a:t> y </a:t>
            </a:r>
            <a:r>
              <a:rPr lang="en-US" dirty="0" err="1"/>
              <a:t>jueguen</a:t>
            </a:r>
            <a:r>
              <a:rPr lang="en-US" dirty="0"/>
              <a:t> al Sr. Na!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7B67B-9879-C819-CA6F-382B5C2B7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713313"/>
            <a:ext cx="5257801" cy="5431376"/>
          </a:xfrm>
        </p:spPr>
        <p:txBody>
          <a:bodyPr anchor="ctr">
            <a:normAutofit/>
          </a:bodyPr>
          <a:lstStyle/>
          <a:p>
            <a:r>
              <a:rPr lang="en-US" sz="2000" u="sng">
                <a:hlinkClick r:id="rId2"/>
              </a:rPr>
              <a:t>https://docs.google.com/presentation/d/1e8MIk0K9Mc_Jn_98kdkAdpMeHPCUmr9ISL5ZgZ7YfpE/edit?usp=sharing</a:t>
            </a:r>
            <a:endParaRPr lang="en-US" sz="2000"/>
          </a:p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894003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A8AAC95-3719-4BCD-B710-4160043D92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3A6D7BA-50E4-42FE-A0E3-FC42B7EC43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2767722"/>
            <a:ext cx="3021543" cy="1532055"/>
          </a:xfrm>
          <a:custGeom>
            <a:avLst/>
            <a:gdLst>
              <a:gd name="connsiteX0" fmla="*/ 3021543 w 3021543"/>
              <a:gd name="connsiteY0" fmla="*/ 0 h 1532055"/>
              <a:gd name="connsiteX1" fmla="*/ 2963800 w 3021543"/>
              <a:gd name="connsiteY1" fmla="*/ 7730 h 1532055"/>
              <a:gd name="connsiteX2" fmla="*/ 2793803 w 3021543"/>
              <a:gd name="connsiteY2" fmla="*/ 25704 h 1532055"/>
              <a:gd name="connsiteX3" fmla="*/ 2414348 w 3021543"/>
              <a:gd name="connsiteY3" fmla="*/ 31695 h 1532055"/>
              <a:gd name="connsiteX4" fmla="*/ 2091558 w 3021543"/>
              <a:gd name="connsiteY4" fmla="*/ 29298 h 1532055"/>
              <a:gd name="connsiteX5" fmla="*/ 1645319 w 3021543"/>
              <a:gd name="connsiteY5" fmla="*/ 30497 h 1532055"/>
              <a:gd name="connsiteX6" fmla="*/ 1243602 w 3021543"/>
              <a:gd name="connsiteY6" fmla="*/ 64048 h 1532055"/>
              <a:gd name="connsiteX7" fmla="*/ 753851 w 3021543"/>
              <a:gd name="connsiteY7" fmla="*/ 61651 h 1532055"/>
              <a:gd name="connsiteX8" fmla="*/ 465465 w 3021543"/>
              <a:gd name="connsiteY8" fmla="*/ 123960 h 1532055"/>
              <a:gd name="connsiteX9" fmla="*/ 546416 w 3021543"/>
              <a:gd name="connsiteY9" fmla="*/ 145529 h 1532055"/>
              <a:gd name="connsiteX10" fmla="*/ 689091 w 3021543"/>
              <a:gd name="connsiteY10" fmla="*/ 192260 h 1532055"/>
              <a:gd name="connsiteX11" fmla="*/ 704269 w 3021543"/>
              <a:gd name="connsiteY11" fmla="*/ 222217 h 1532055"/>
              <a:gd name="connsiteX12" fmla="*/ 683020 w 3021543"/>
              <a:gd name="connsiteY12" fmla="*/ 236595 h 1532055"/>
              <a:gd name="connsiteX13" fmla="*/ 621295 w 3021543"/>
              <a:gd name="connsiteY13" fmla="*/ 264155 h 1532055"/>
              <a:gd name="connsiteX14" fmla="*/ 848968 w 3021543"/>
              <a:gd name="connsiteY14" fmla="*/ 304896 h 1532055"/>
              <a:gd name="connsiteX15" fmla="*/ 768018 w 3021543"/>
              <a:gd name="connsiteY15" fmla="*/ 330059 h 1532055"/>
              <a:gd name="connsiteX16" fmla="*/ 684032 w 3021543"/>
              <a:gd name="connsiteY16" fmla="*/ 348032 h 1532055"/>
              <a:gd name="connsiteX17" fmla="*/ 592962 w 3021543"/>
              <a:gd name="connsiteY17" fmla="*/ 361213 h 1532055"/>
              <a:gd name="connsiteX18" fmla="*/ 509988 w 3021543"/>
              <a:gd name="connsiteY18" fmla="*/ 387575 h 1532055"/>
              <a:gd name="connsiteX19" fmla="*/ 726531 w 3021543"/>
              <a:gd name="connsiteY19" fmla="*/ 398359 h 1532055"/>
              <a:gd name="connsiteX20" fmla="*/ 614212 w 3021543"/>
              <a:gd name="connsiteY20" fmla="*/ 422324 h 1532055"/>
              <a:gd name="connsiteX21" fmla="*/ 522131 w 3021543"/>
              <a:gd name="connsiteY21" fmla="*/ 453478 h 1532055"/>
              <a:gd name="connsiteX22" fmla="*/ 457370 w 3021543"/>
              <a:gd name="connsiteY22" fmla="*/ 467857 h 1532055"/>
              <a:gd name="connsiteX23" fmla="*/ 388562 w 3021543"/>
              <a:gd name="connsiteY23" fmla="*/ 471452 h 1532055"/>
              <a:gd name="connsiteX24" fmla="*/ 372372 w 3021543"/>
              <a:gd name="connsiteY24" fmla="*/ 494218 h 1532055"/>
              <a:gd name="connsiteX25" fmla="*/ 393622 w 3021543"/>
              <a:gd name="connsiteY25" fmla="*/ 518184 h 1532055"/>
              <a:gd name="connsiteX26" fmla="*/ 426002 w 3021543"/>
              <a:gd name="connsiteY26" fmla="*/ 520580 h 1532055"/>
              <a:gd name="connsiteX27" fmla="*/ 619271 w 3021543"/>
              <a:gd name="connsiteY27" fmla="*/ 526571 h 1532055"/>
              <a:gd name="connsiteX28" fmla="*/ 0 w 3021543"/>
              <a:gd name="connsiteY28" fmla="*/ 579294 h 1532055"/>
              <a:gd name="connsiteX29" fmla="*/ 83986 w 3021543"/>
              <a:gd name="connsiteY29" fmla="*/ 611647 h 1532055"/>
              <a:gd name="connsiteX30" fmla="*/ 112319 w 3021543"/>
              <a:gd name="connsiteY30" fmla="*/ 700317 h 1532055"/>
              <a:gd name="connsiteX31" fmla="*/ 215531 w 3021543"/>
              <a:gd name="connsiteY31" fmla="*/ 750643 h 1532055"/>
              <a:gd name="connsiteX32" fmla="*/ 282315 w 3021543"/>
              <a:gd name="connsiteY32" fmla="*/ 768617 h 1532055"/>
              <a:gd name="connsiteX33" fmla="*/ 435109 w 3021543"/>
              <a:gd name="connsiteY33" fmla="*/ 794979 h 1532055"/>
              <a:gd name="connsiteX34" fmla="*/ 457370 w 3021543"/>
              <a:gd name="connsiteY34" fmla="*/ 838116 h 1532055"/>
              <a:gd name="connsiteX35" fmla="*/ 476596 w 3021543"/>
              <a:gd name="connsiteY35" fmla="*/ 886046 h 1532055"/>
              <a:gd name="connsiteX36" fmla="*/ 517071 w 3021543"/>
              <a:gd name="connsiteY36" fmla="*/ 917200 h 1532055"/>
              <a:gd name="connsiteX37" fmla="*/ 202377 w 3021543"/>
              <a:gd name="connsiteY37" fmla="*/ 912407 h 1532055"/>
              <a:gd name="connsiteX38" fmla="*/ 557546 w 3021543"/>
              <a:gd name="connsiteY38" fmla="*/ 1013060 h 1532055"/>
              <a:gd name="connsiteX39" fmla="*/ 526178 w 3021543"/>
              <a:gd name="connsiteY39" fmla="*/ 1052602 h 1532055"/>
              <a:gd name="connsiteX40" fmla="*/ 720459 w 3021543"/>
              <a:gd name="connsiteY40" fmla="*/ 1106523 h 1532055"/>
              <a:gd name="connsiteX41" fmla="*/ 616236 w 3021543"/>
              <a:gd name="connsiteY41" fmla="*/ 1112514 h 1532055"/>
              <a:gd name="connsiteX42" fmla="*/ 1222353 w 3021543"/>
              <a:gd name="connsiteY42" fmla="*/ 1337785 h 1532055"/>
              <a:gd name="connsiteX43" fmla="*/ 2087511 w 3021543"/>
              <a:gd name="connsiteY43" fmla="*/ 1500747 h 1532055"/>
              <a:gd name="connsiteX44" fmla="*/ 2425479 w 3021543"/>
              <a:gd name="connsiteY44" fmla="*/ 1531901 h 1532055"/>
              <a:gd name="connsiteX45" fmla="*/ 2809994 w 3021543"/>
              <a:gd name="connsiteY45" fmla="*/ 1522315 h 1532055"/>
              <a:gd name="connsiteX46" fmla="*/ 2953618 w 3021543"/>
              <a:gd name="connsiteY46" fmla="*/ 1512448 h 1532055"/>
              <a:gd name="connsiteX47" fmla="*/ 3021543 w 3021543"/>
              <a:gd name="connsiteY47" fmla="*/ 1502657 h 153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532055">
                <a:moveTo>
                  <a:pt x="3021543" y="0"/>
                </a:moveTo>
                <a:lnTo>
                  <a:pt x="2963800" y="7730"/>
                </a:lnTo>
                <a:cubicBezTo>
                  <a:pt x="2907134" y="14919"/>
                  <a:pt x="2850469" y="24506"/>
                  <a:pt x="2793803" y="25704"/>
                </a:cubicBezTo>
                <a:cubicBezTo>
                  <a:pt x="2667318" y="29298"/>
                  <a:pt x="2539821" y="20911"/>
                  <a:pt x="2414348" y="31695"/>
                </a:cubicBezTo>
                <a:cubicBezTo>
                  <a:pt x="2307089" y="41281"/>
                  <a:pt x="2198818" y="30497"/>
                  <a:pt x="2091558" y="29298"/>
                </a:cubicBezTo>
                <a:cubicBezTo>
                  <a:pt x="1942812" y="28100"/>
                  <a:pt x="1793053" y="19713"/>
                  <a:pt x="1645319" y="30497"/>
                </a:cubicBezTo>
                <a:cubicBezTo>
                  <a:pt x="1510738" y="38885"/>
                  <a:pt x="1376158" y="41281"/>
                  <a:pt x="1243602" y="64048"/>
                </a:cubicBezTo>
                <a:cubicBezTo>
                  <a:pt x="1079677" y="76030"/>
                  <a:pt x="916765" y="68841"/>
                  <a:pt x="753851" y="61651"/>
                </a:cubicBezTo>
                <a:cubicBezTo>
                  <a:pt x="653675" y="56858"/>
                  <a:pt x="554511" y="41281"/>
                  <a:pt x="465465" y="123960"/>
                </a:cubicBezTo>
                <a:cubicBezTo>
                  <a:pt x="489751" y="143132"/>
                  <a:pt x="519095" y="139537"/>
                  <a:pt x="546416" y="145529"/>
                </a:cubicBezTo>
                <a:cubicBezTo>
                  <a:pt x="594986" y="157511"/>
                  <a:pt x="643557" y="169493"/>
                  <a:pt x="689091" y="192260"/>
                </a:cubicBezTo>
                <a:cubicBezTo>
                  <a:pt x="699210" y="197053"/>
                  <a:pt x="708317" y="206639"/>
                  <a:pt x="704269" y="222217"/>
                </a:cubicBezTo>
                <a:cubicBezTo>
                  <a:pt x="701234" y="234199"/>
                  <a:pt x="691115" y="234199"/>
                  <a:pt x="683020" y="236595"/>
                </a:cubicBezTo>
                <a:cubicBezTo>
                  <a:pt x="664806" y="243785"/>
                  <a:pt x="642545" y="238992"/>
                  <a:pt x="621295" y="264155"/>
                </a:cubicBezTo>
                <a:cubicBezTo>
                  <a:pt x="702245" y="277336"/>
                  <a:pt x="780160" y="252172"/>
                  <a:pt x="848968" y="304896"/>
                </a:cubicBezTo>
                <a:cubicBezTo>
                  <a:pt x="823671" y="331257"/>
                  <a:pt x="795339" y="325266"/>
                  <a:pt x="768018" y="330059"/>
                </a:cubicBezTo>
                <a:cubicBezTo>
                  <a:pt x="739685" y="334852"/>
                  <a:pt x="712365" y="343240"/>
                  <a:pt x="684032" y="348032"/>
                </a:cubicBezTo>
                <a:cubicBezTo>
                  <a:pt x="653675" y="354023"/>
                  <a:pt x="623319" y="355222"/>
                  <a:pt x="592962" y="361213"/>
                </a:cubicBezTo>
                <a:cubicBezTo>
                  <a:pt x="567666" y="366006"/>
                  <a:pt x="540345" y="357618"/>
                  <a:pt x="509988" y="387575"/>
                </a:cubicBezTo>
                <a:cubicBezTo>
                  <a:pt x="584867" y="409143"/>
                  <a:pt x="652663" y="376790"/>
                  <a:pt x="726531" y="398359"/>
                </a:cubicBezTo>
                <a:cubicBezTo>
                  <a:pt x="683020" y="417531"/>
                  <a:pt x="647604" y="411539"/>
                  <a:pt x="614212" y="422324"/>
                </a:cubicBezTo>
                <a:cubicBezTo>
                  <a:pt x="583855" y="433108"/>
                  <a:pt x="547428" y="421126"/>
                  <a:pt x="522131" y="453478"/>
                </a:cubicBezTo>
                <a:cubicBezTo>
                  <a:pt x="502905" y="478641"/>
                  <a:pt x="482668" y="482236"/>
                  <a:pt x="457370" y="467857"/>
                </a:cubicBezTo>
                <a:cubicBezTo>
                  <a:pt x="435109" y="454676"/>
                  <a:pt x="410824" y="458271"/>
                  <a:pt x="388562" y="471452"/>
                </a:cubicBezTo>
                <a:cubicBezTo>
                  <a:pt x="380468" y="476245"/>
                  <a:pt x="372372" y="482236"/>
                  <a:pt x="372372" y="494218"/>
                </a:cubicBezTo>
                <a:cubicBezTo>
                  <a:pt x="372372" y="510994"/>
                  <a:pt x="382491" y="515787"/>
                  <a:pt x="393622" y="518184"/>
                </a:cubicBezTo>
                <a:cubicBezTo>
                  <a:pt x="403741" y="520580"/>
                  <a:pt x="415883" y="522977"/>
                  <a:pt x="426002" y="520580"/>
                </a:cubicBezTo>
                <a:cubicBezTo>
                  <a:pt x="490762" y="507399"/>
                  <a:pt x="554511" y="528968"/>
                  <a:pt x="619271" y="526571"/>
                </a:cubicBezTo>
                <a:cubicBezTo>
                  <a:pt x="415883" y="578096"/>
                  <a:pt x="210471" y="561321"/>
                  <a:pt x="0" y="579294"/>
                </a:cubicBezTo>
                <a:cubicBezTo>
                  <a:pt x="27321" y="615241"/>
                  <a:pt x="62737" y="585286"/>
                  <a:pt x="83986" y="611647"/>
                </a:cubicBezTo>
                <a:cubicBezTo>
                  <a:pt x="63748" y="666766"/>
                  <a:pt x="71844" y="696722"/>
                  <a:pt x="112319" y="700317"/>
                </a:cubicBezTo>
                <a:cubicBezTo>
                  <a:pt x="151782" y="703912"/>
                  <a:pt x="194281" y="684740"/>
                  <a:pt x="215531" y="750643"/>
                </a:cubicBezTo>
                <a:cubicBezTo>
                  <a:pt x="221602" y="771014"/>
                  <a:pt x="259042" y="765023"/>
                  <a:pt x="282315" y="768617"/>
                </a:cubicBezTo>
                <a:cubicBezTo>
                  <a:pt x="332909" y="777005"/>
                  <a:pt x="386539" y="768617"/>
                  <a:pt x="435109" y="794979"/>
                </a:cubicBezTo>
                <a:cubicBezTo>
                  <a:pt x="454335" y="804565"/>
                  <a:pt x="467489" y="811754"/>
                  <a:pt x="457370" y="838116"/>
                </a:cubicBezTo>
                <a:cubicBezTo>
                  <a:pt x="447252" y="865675"/>
                  <a:pt x="460406" y="875261"/>
                  <a:pt x="476596" y="886046"/>
                </a:cubicBezTo>
                <a:cubicBezTo>
                  <a:pt x="488739" y="894433"/>
                  <a:pt x="506953" y="892037"/>
                  <a:pt x="517071" y="917200"/>
                </a:cubicBezTo>
                <a:cubicBezTo>
                  <a:pt x="410824" y="913605"/>
                  <a:pt x="307612" y="893235"/>
                  <a:pt x="202377" y="912407"/>
                </a:cubicBezTo>
                <a:cubicBezTo>
                  <a:pt x="317731" y="960337"/>
                  <a:pt x="444216" y="957940"/>
                  <a:pt x="557546" y="1013060"/>
                </a:cubicBezTo>
                <a:cubicBezTo>
                  <a:pt x="553499" y="1032232"/>
                  <a:pt x="527190" y="1023844"/>
                  <a:pt x="526178" y="1052602"/>
                </a:cubicBezTo>
                <a:cubicBezTo>
                  <a:pt x="585879" y="1082558"/>
                  <a:pt x="657723" y="1062188"/>
                  <a:pt x="720459" y="1106523"/>
                </a:cubicBezTo>
                <a:cubicBezTo>
                  <a:pt x="684032" y="1126893"/>
                  <a:pt x="650640" y="1093342"/>
                  <a:pt x="616236" y="1112514"/>
                </a:cubicBezTo>
                <a:cubicBezTo>
                  <a:pt x="627367" y="1141273"/>
                  <a:pt x="1131283" y="1318613"/>
                  <a:pt x="1222353" y="1337785"/>
                </a:cubicBezTo>
                <a:cubicBezTo>
                  <a:pt x="1407527" y="1377327"/>
                  <a:pt x="1940788" y="1477980"/>
                  <a:pt x="2087511" y="1500747"/>
                </a:cubicBezTo>
                <a:cubicBezTo>
                  <a:pt x="2200841" y="1517522"/>
                  <a:pt x="2313160" y="1530703"/>
                  <a:pt x="2425479" y="1531901"/>
                </a:cubicBezTo>
                <a:cubicBezTo>
                  <a:pt x="2553988" y="1533099"/>
                  <a:pt x="2681485" y="1527108"/>
                  <a:pt x="2809994" y="1522315"/>
                </a:cubicBezTo>
                <a:cubicBezTo>
                  <a:pt x="2858058" y="1520518"/>
                  <a:pt x="2905933" y="1517372"/>
                  <a:pt x="2953618" y="1512448"/>
                </a:cubicBezTo>
                <a:lnTo>
                  <a:pt x="3021543" y="1502657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C4F7A-B168-B125-4ED6-E9B3065A6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8199"/>
            <a:ext cx="4191000" cy="5338763"/>
          </a:xfrm>
        </p:spPr>
        <p:txBody>
          <a:bodyPr>
            <a:normAutofit/>
          </a:bodyPr>
          <a:lstStyle/>
          <a:p>
            <a:r>
              <a:rPr lang="en-US" dirty="0"/>
              <a:t>Clave de </a:t>
            </a:r>
            <a:r>
              <a:rPr lang="en-US" dirty="0" err="1"/>
              <a:t>respuestas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F072A-A589-8049-32D3-510ADD617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2332" y="838199"/>
            <a:ext cx="6051468" cy="5338763"/>
          </a:xfrm>
        </p:spPr>
        <p:txBody>
          <a:bodyPr anchor="ctr">
            <a:normAutofit/>
          </a:bodyPr>
          <a:lstStyle/>
          <a:p>
            <a:r>
              <a:rPr lang="en-US" sz="2000"/>
              <a:t>La siguiente diapositiva tiene las respuestas en orden. </a:t>
            </a:r>
          </a:p>
        </p:txBody>
      </p:sp>
    </p:spTree>
    <p:extLst>
      <p:ext uri="{BB962C8B-B14F-4D97-AF65-F5344CB8AC3E}">
        <p14:creationId xmlns:p14="http://schemas.microsoft.com/office/powerpoint/2010/main" val="3383525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g11cf442d89d_0_159"/>
          <p:cNvPicPr preferRelativeResize="0"/>
          <p:nvPr/>
        </p:nvPicPr>
        <p:blipFill rotWithShape="1">
          <a:blip r:embed="rId3">
            <a:alphaModFix/>
          </a:blip>
          <a:srcRect b="28356"/>
          <a:stretch/>
        </p:blipFill>
        <p:spPr>
          <a:xfrm>
            <a:off x="457200" y="46617"/>
            <a:ext cx="10812394" cy="6764771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g11cf442d89d_0_159"/>
          <p:cNvSpPr txBox="1">
            <a:spLocks noGrp="1"/>
          </p:cNvSpPr>
          <p:nvPr>
            <p:ph type="title"/>
          </p:nvPr>
        </p:nvSpPr>
        <p:spPr>
          <a:xfrm>
            <a:off x="263200" y="87667"/>
            <a:ext cx="11360700" cy="7635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9900"/>
                </a:solidFill>
              </a:rPr>
              <a:t>LAB TABLE of Magnified Viruses and Bacteria</a:t>
            </a:r>
            <a:endParaRPr b="1">
              <a:solidFill>
                <a:srgbClr val="FF9900"/>
              </a:solidFill>
            </a:endParaRPr>
          </a:p>
        </p:txBody>
      </p:sp>
      <p:grpSp>
        <p:nvGrpSpPr>
          <p:cNvPr id="258" name="Google Shape;258;g11cf442d89d_0_159"/>
          <p:cNvGrpSpPr/>
          <p:nvPr/>
        </p:nvGrpSpPr>
        <p:grpSpPr>
          <a:xfrm>
            <a:off x="3987508" y="2087034"/>
            <a:ext cx="767414" cy="581898"/>
            <a:chOff x="1752325" y="1115116"/>
            <a:chExt cx="575575" cy="436434"/>
          </a:xfrm>
        </p:grpSpPr>
        <p:pic>
          <p:nvPicPr>
            <p:cNvPr id="259" name="Google Shape;259;g11cf442d89d_0_159"/>
            <p:cNvPicPr preferRelativeResize="0"/>
            <p:nvPr/>
          </p:nvPicPr>
          <p:blipFill rotWithShape="1">
            <a:blip r:embed="rId4">
              <a:alphaModFix/>
            </a:blip>
            <a:srcRect l="4266" t="81489" r="90159" b="5243"/>
            <a:stretch/>
          </p:blipFill>
          <p:spPr>
            <a:xfrm>
              <a:off x="1752325" y="1115116"/>
              <a:ext cx="575575" cy="38530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0" name="Google Shape;260;g11cf442d89d_0_159"/>
            <p:cNvSpPr txBox="1"/>
            <p:nvPr/>
          </p:nvSpPr>
          <p:spPr>
            <a:xfrm>
              <a:off x="2130500" y="1239850"/>
              <a:ext cx="197400" cy="31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9900"/>
                  </a:solidFill>
                </a:rPr>
                <a:t>1</a:t>
              </a:r>
              <a:endParaRPr sz="1100">
                <a:solidFill>
                  <a:srgbClr val="FF9900"/>
                </a:solidFill>
              </a:endParaRPr>
            </a:p>
          </p:txBody>
        </p:sp>
      </p:grpSp>
      <p:grpSp>
        <p:nvGrpSpPr>
          <p:cNvPr id="261" name="Google Shape;261;g11cf442d89d_0_159"/>
          <p:cNvGrpSpPr/>
          <p:nvPr/>
        </p:nvGrpSpPr>
        <p:grpSpPr>
          <a:xfrm>
            <a:off x="5299271" y="2092456"/>
            <a:ext cx="703555" cy="478794"/>
            <a:chOff x="3756725" y="1059175"/>
            <a:chExt cx="712100" cy="424350"/>
          </a:xfrm>
        </p:grpSpPr>
        <p:pic>
          <p:nvPicPr>
            <p:cNvPr id="262" name="Google Shape;262;g11cf442d89d_0_159"/>
            <p:cNvPicPr preferRelativeResize="0"/>
            <p:nvPr/>
          </p:nvPicPr>
          <p:blipFill rotWithShape="1">
            <a:blip r:embed="rId5">
              <a:alphaModFix/>
            </a:blip>
            <a:srcRect l="38305" t="48962" r="51310" b="43965"/>
            <a:stretch/>
          </p:blipFill>
          <p:spPr>
            <a:xfrm>
              <a:off x="3756725" y="1059175"/>
              <a:ext cx="712099" cy="3637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3" name="Google Shape;263;g11cf442d89d_0_159"/>
            <p:cNvSpPr txBox="1"/>
            <p:nvPr/>
          </p:nvSpPr>
          <p:spPr>
            <a:xfrm>
              <a:off x="4271425" y="1115125"/>
              <a:ext cx="197400" cy="3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9900"/>
                  </a:solidFill>
                </a:rPr>
                <a:t>3</a:t>
              </a:r>
              <a:endParaRPr sz="1100">
                <a:solidFill>
                  <a:srgbClr val="FF9900"/>
                </a:solidFill>
              </a:endParaRPr>
            </a:p>
          </p:txBody>
        </p:sp>
      </p:grpSp>
      <p:grpSp>
        <p:nvGrpSpPr>
          <p:cNvPr id="264" name="Google Shape;264;g11cf442d89d_0_159"/>
          <p:cNvGrpSpPr/>
          <p:nvPr/>
        </p:nvGrpSpPr>
        <p:grpSpPr>
          <a:xfrm>
            <a:off x="4894605" y="2087043"/>
            <a:ext cx="371524" cy="778022"/>
            <a:chOff x="2844525" y="965069"/>
            <a:chExt cx="278650" cy="583531"/>
          </a:xfrm>
        </p:grpSpPr>
        <p:pic>
          <p:nvPicPr>
            <p:cNvPr id="265" name="Google Shape;265;g11cf442d89d_0_159"/>
            <p:cNvPicPr preferRelativeResize="0"/>
            <p:nvPr/>
          </p:nvPicPr>
          <p:blipFill rotWithShape="1">
            <a:blip r:embed="rId6">
              <a:alphaModFix/>
            </a:blip>
            <a:srcRect l="58293" t="58788" r="36967" b="22141"/>
            <a:stretch/>
          </p:blipFill>
          <p:spPr>
            <a:xfrm>
              <a:off x="2844525" y="965069"/>
              <a:ext cx="244874" cy="5796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6" name="Google Shape;266;g11cf442d89d_0_159"/>
            <p:cNvSpPr txBox="1"/>
            <p:nvPr/>
          </p:nvSpPr>
          <p:spPr>
            <a:xfrm>
              <a:off x="2925775" y="1236900"/>
              <a:ext cx="197400" cy="31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9900"/>
                  </a:solidFill>
                </a:rPr>
                <a:t>2</a:t>
              </a:r>
              <a:endParaRPr sz="1100">
                <a:solidFill>
                  <a:srgbClr val="FF9900"/>
                </a:solidFill>
              </a:endParaRPr>
            </a:p>
          </p:txBody>
        </p:sp>
      </p:grpSp>
      <p:grpSp>
        <p:nvGrpSpPr>
          <p:cNvPr id="267" name="Google Shape;267;g11cf442d89d_0_159"/>
          <p:cNvGrpSpPr/>
          <p:nvPr/>
        </p:nvGrpSpPr>
        <p:grpSpPr>
          <a:xfrm>
            <a:off x="6184828" y="2023648"/>
            <a:ext cx="580587" cy="616385"/>
            <a:chOff x="4664050" y="1059175"/>
            <a:chExt cx="435451" cy="462300"/>
          </a:xfrm>
        </p:grpSpPr>
        <p:pic>
          <p:nvPicPr>
            <p:cNvPr id="268" name="Google Shape;268;g11cf442d89d_0_159"/>
            <p:cNvPicPr preferRelativeResize="0"/>
            <p:nvPr/>
          </p:nvPicPr>
          <p:blipFill rotWithShape="1">
            <a:blip r:embed="rId7">
              <a:alphaModFix/>
            </a:blip>
            <a:srcRect l="35612" t="42915" r="59624" b="45297"/>
            <a:stretch/>
          </p:blipFill>
          <p:spPr>
            <a:xfrm>
              <a:off x="4664050" y="1059175"/>
              <a:ext cx="435451" cy="3637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9" name="Google Shape;269;g11cf442d89d_0_159"/>
            <p:cNvSpPr txBox="1"/>
            <p:nvPr/>
          </p:nvSpPr>
          <p:spPr>
            <a:xfrm>
              <a:off x="4902100" y="1209775"/>
              <a:ext cx="197400" cy="31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9900"/>
                  </a:solidFill>
                </a:rPr>
                <a:t>4</a:t>
              </a:r>
              <a:endParaRPr sz="1100">
                <a:solidFill>
                  <a:srgbClr val="FF9900"/>
                </a:solidFill>
              </a:endParaRPr>
            </a:p>
          </p:txBody>
        </p:sp>
      </p:grpSp>
      <p:grpSp>
        <p:nvGrpSpPr>
          <p:cNvPr id="270" name="Google Shape;270;g11cf442d89d_0_159"/>
          <p:cNvGrpSpPr/>
          <p:nvPr/>
        </p:nvGrpSpPr>
        <p:grpSpPr>
          <a:xfrm>
            <a:off x="6824052" y="1974659"/>
            <a:ext cx="550086" cy="534668"/>
            <a:chOff x="3440125" y="1805139"/>
            <a:chExt cx="412575" cy="401011"/>
          </a:xfrm>
        </p:grpSpPr>
        <p:pic>
          <p:nvPicPr>
            <p:cNvPr id="271" name="Google Shape;271;g11cf442d89d_0_159"/>
            <p:cNvPicPr preferRelativeResize="0"/>
            <p:nvPr/>
          </p:nvPicPr>
          <p:blipFill rotWithShape="1">
            <a:blip r:embed="rId8">
              <a:alphaModFix/>
            </a:blip>
            <a:srcRect l="42783" t="58387" r="52454" b="35806"/>
            <a:stretch/>
          </p:blipFill>
          <p:spPr>
            <a:xfrm>
              <a:off x="3440125" y="1805139"/>
              <a:ext cx="412574" cy="27666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2" name="Google Shape;272;g11cf442d89d_0_159"/>
            <p:cNvSpPr txBox="1"/>
            <p:nvPr/>
          </p:nvSpPr>
          <p:spPr>
            <a:xfrm>
              <a:off x="3655300" y="1894450"/>
              <a:ext cx="197400" cy="31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9900"/>
                  </a:solidFill>
                </a:rPr>
                <a:t>5</a:t>
              </a:r>
              <a:endParaRPr sz="1100">
                <a:solidFill>
                  <a:srgbClr val="FF9900"/>
                </a:solidFill>
              </a:endParaRPr>
            </a:p>
          </p:txBody>
        </p:sp>
      </p:grpSp>
      <p:grpSp>
        <p:nvGrpSpPr>
          <p:cNvPr id="273" name="Google Shape;273;g11cf442d89d_0_159"/>
          <p:cNvGrpSpPr/>
          <p:nvPr/>
        </p:nvGrpSpPr>
        <p:grpSpPr>
          <a:xfrm>
            <a:off x="7494505" y="1984266"/>
            <a:ext cx="550085" cy="558886"/>
            <a:chOff x="3849325" y="1031025"/>
            <a:chExt cx="412574" cy="419175"/>
          </a:xfrm>
        </p:grpSpPr>
        <p:pic>
          <p:nvPicPr>
            <p:cNvPr id="274" name="Google Shape;274;g11cf442d89d_0_159"/>
            <p:cNvPicPr preferRelativeResize="0"/>
            <p:nvPr/>
          </p:nvPicPr>
          <p:blipFill rotWithShape="1">
            <a:blip r:embed="rId9">
              <a:alphaModFix/>
            </a:blip>
            <a:srcRect l="64687" t="88277" r="29029" b="3860"/>
            <a:stretch/>
          </p:blipFill>
          <p:spPr>
            <a:xfrm>
              <a:off x="3849325" y="1031025"/>
              <a:ext cx="412574" cy="3871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5" name="Google Shape;275;g11cf442d89d_0_159"/>
            <p:cNvSpPr txBox="1"/>
            <p:nvPr/>
          </p:nvSpPr>
          <p:spPr>
            <a:xfrm>
              <a:off x="4055238" y="1138500"/>
              <a:ext cx="197400" cy="31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9900"/>
                  </a:solidFill>
                </a:rPr>
                <a:t>6</a:t>
              </a:r>
              <a:endParaRPr sz="1100">
                <a:solidFill>
                  <a:srgbClr val="FF9900"/>
                </a:solidFill>
              </a:endParaRPr>
            </a:p>
          </p:txBody>
        </p:sp>
      </p:grpSp>
      <p:grpSp>
        <p:nvGrpSpPr>
          <p:cNvPr id="276" name="Google Shape;276;g11cf442d89d_0_159"/>
          <p:cNvGrpSpPr/>
          <p:nvPr/>
        </p:nvGrpSpPr>
        <p:grpSpPr>
          <a:xfrm>
            <a:off x="8195431" y="2032604"/>
            <a:ext cx="550085" cy="598419"/>
            <a:chOff x="5062825" y="1856224"/>
            <a:chExt cx="412574" cy="448826"/>
          </a:xfrm>
        </p:grpSpPr>
        <p:pic>
          <p:nvPicPr>
            <p:cNvPr id="277" name="Google Shape;277;g11cf442d89d_0_159"/>
            <p:cNvPicPr preferRelativeResize="0"/>
            <p:nvPr/>
          </p:nvPicPr>
          <p:blipFill rotWithShape="1">
            <a:blip r:embed="rId10">
              <a:alphaModFix/>
            </a:blip>
            <a:srcRect l="48988" t="43020" r="46549" b="49046"/>
            <a:stretch/>
          </p:blipFill>
          <p:spPr>
            <a:xfrm>
              <a:off x="5062825" y="1856224"/>
              <a:ext cx="412574" cy="4125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8" name="Google Shape;278;g11cf442d89d_0_159"/>
            <p:cNvSpPr txBox="1"/>
            <p:nvPr/>
          </p:nvSpPr>
          <p:spPr>
            <a:xfrm>
              <a:off x="5256825" y="1993350"/>
              <a:ext cx="197400" cy="31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9900"/>
                  </a:solidFill>
                </a:rPr>
                <a:t>7</a:t>
              </a:r>
              <a:endParaRPr sz="1100">
                <a:solidFill>
                  <a:srgbClr val="FF9900"/>
                </a:solidFill>
              </a:endParaRPr>
            </a:p>
          </p:txBody>
        </p:sp>
      </p:grpSp>
      <p:grpSp>
        <p:nvGrpSpPr>
          <p:cNvPr id="279" name="Google Shape;279;g11cf442d89d_0_159"/>
          <p:cNvGrpSpPr/>
          <p:nvPr/>
        </p:nvGrpSpPr>
        <p:grpSpPr>
          <a:xfrm>
            <a:off x="5337701" y="2557048"/>
            <a:ext cx="649565" cy="591985"/>
            <a:chOff x="5568040" y="1560825"/>
            <a:chExt cx="487186" cy="444000"/>
          </a:xfrm>
        </p:grpSpPr>
        <p:pic>
          <p:nvPicPr>
            <p:cNvPr id="280" name="Google Shape;280;g11cf442d89d_0_159"/>
            <p:cNvPicPr preferRelativeResize="0"/>
            <p:nvPr/>
          </p:nvPicPr>
          <p:blipFill rotWithShape="1">
            <a:blip r:embed="rId11">
              <a:alphaModFix/>
            </a:blip>
            <a:srcRect l="58245" t="45984" r="31705" b="41746"/>
            <a:stretch/>
          </p:blipFill>
          <p:spPr>
            <a:xfrm>
              <a:off x="5568040" y="1560825"/>
              <a:ext cx="487186" cy="4325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1" name="Google Shape;281;g11cf442d89d_0_159"/>
            <p:cNvSpPr txBox="1"/>
            <p:nvPr/>
          </p:nvSpPr>
          <p:spPr>
            <a:xfrm>
              <a:off x="5857825" y="1693125"/>
              <a:ext cx="197400" cy="31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9900"/>
                  </a:solidFill>
                </a:rPr>
                <a:t>8</a:t>
              </a:r>
              <a:endParaRPr sz="1100">
                <a:solidFill>
                  <a:srgbClr val="FF9900"/>
                </a:solidFill>
              </a:endParaRPr>
            </a:p>
          </p:txBody>
        </p:sp>
      </p:grpSp>
      <p:grpSp>
        <p:nvGrpSpPr>
          <p:cNvPr id="282" name="Google Shape;282;g11cf442d89d_0_159"/>
          <p:cNvGrpSpPr/>
          <p:nvPr/>
        </p:nvGrpSpPr>
        <p:grpSpPr>
          <a:xfrm>
            <a:off x="6058928" y="2900030"/>
            <a:ext cx="875371" cy="529453"/>
            <a:chOff x="6390855" y="1596250"/>
            <a:chExt cx="656545" cy="397100"/>
          </a:xfrm>
        </p:grpSpPr>
        <p:pic>
          <p:nvPicPr>
            <p:cNvPr id="283" name="Google Shape;283;g11cf442d89d_0_159"/>
            <p:cNvPicPr preferRelativeResize="0"/>
            <p:nvPr/>
          </p:nvPicPr>
          <p:blipFill rotWithShape="1">
            <a:blip r:embed="rId12">
              <a:alphaModFix/>
            </a:blip>
            <a:srcRect l="26216" t="17401" r="56692" b="70279"/>
            <a:stretch/>
          </p:blipFill>
          <p:spPr>
            <a:xfrm>
              <a:off x="6390855" y="1596250"/>
              <a:ext cx="656544" cy="3971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4" name="Google Shape;284;g11cf442d89d_0_159"/>
            <p:cNvSpPr txBox="1"/>
            <p:nvPr/>
          </p:nvSpPr>
          <p:spPr>
            <a:xfrm>
              <a:off x="6850000" y="1662400"/>
              <a:ext cx="197400" cy="31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9900"/>
                  </a:solidFill>
                </a:rPr>
                <a:t>9</a:t>
              </a:r>
              <a:endParaRPr sz="1100">
                <a:solidFill>
                  <a:srgbClr val="FF9900"/>
                </a:solidFill>
              </a:endParaRPr>
            </a:p>
          </p:txBody>
        </p:sp>
      </p:grpSp>
      <p:grpSp>
        <p:nvGrpSpPr>
          <p:cNvPr id="285" name="Google Shape;285;g11cf442d89d_0_159"/>
          <p:cNvGrpSpPr/>
          <p:nvPr/>
        </p:nvGrpSpPr>
        <p:grpSpPr>
          <a:xfrm>
            <a:off x="7063949" y="2751719"/>
            <a:ext cx="603685" cy="682932"/>
            <a:chOff x="3539500" y="1442438"/>
            <a:chExt cx="452775" cy="512212"/>
          </a:xfrm>
        </p:grpSpPr>
        <p:pic>
          <p:nvPicPr>
            <p:cNvPr id="286" name="Google Shape;286;g11cf442d89d_0_159"/>
            <p:cNvPicPr preferRelativeResize="0"/>
            <p:nvPr/>
          </p:nvPicPr>
          <p:blipFill rotWithShape="1">
            <a:blip r:embed="rId13">
              <a:alphaModFix/>
            </a:blip>
            <a:srcRect l="37766" t="66909" r="52434" b="16009"/>
            <a:stretch/>
          </p:blipFill>
          <p:spPr>
            <a:xfrm>
              <a:off x="3539500" y="1442438"/>
              <a:ext cx="435449" cy="42701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7" name="Google Shape;287;g11cf442d89d_0_159"/>
            <p:cNvSpPr txBox="1"/>
            <p:nvPr/>
          </p:nvSpPr>
          <p:spPr>
            <a:xfrm>
              <a:off x="3687775" y="1642950"/>
              <a:ext cx="304500" cy="31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rgbClr val="FF9900"/>
                  </a:solidFill>
                </a:rPr>
                <a:t>10</a:t>
              </a:r>
              <a:endParaRPr sz="1100">
                <a:solidFill>
                  <a:srgbClr val="FF9900"/>
                </a:solidFill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1555</Words>
  <Application>Microsoft Macintosh PowerPoint</Application>
  <PresentationFormat>Widescreen</PresentationFormat>
  <Paragraphs>134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 Lección 7 Vacunas  Mantenga la calma y vacúnese</vt:lpstr>
      <vt:lpstr>Resumen</vt:lpstr>
      <vt:lpstr>Actividad del Sr. NA </vt:lpstr>
      <vt:lpstr>PowerPoint Presentation</vt:lpstr>
      <vt:lpstr>  Ejemplo de tabla de laboratorio - Mira la tabla de vacunas.  En grupo seleccionen la que coincida con la imagen del virus/bacteria en la placa de Petri. El epidemiólogo debe copiarla. </vt:lpstr>
      <vt:lpstr>Ejemplo de diapositiva terminada –  El "Epidemiólogo" debe pegar la imagen en el cuadro gris. </vt:lpstr>
      <vt:lpstr>¡Divídanse en equipos y jueguen al Sr. Na!</vt:lpstr>
      <vt:lpstr>Clave de respuestas</vt:lpstr>
      <vt:lpstr>LAB TABLE of Magnified Viruses and Bacteria</vt:lpstr>
      <vt:lpstr>¡Mira a tú alrededor! ¿Qué ves? </vt:lpstr>
      <vt:lpstr>¡Mira a tú alrededor! ¿Qué ves?  </vt:lpstr>
      <vt:lpstr>¡Mira a tú alrededor! ¿Qué ves? </vt:lpstr>
      <vt:lpstr>¡Mira a tu alrededor! ¿Qué ves? </vt:lpstr>
      <vt:lpstr>Vacunación contra la gripe</vt:lpstr>
      <vt:lpstr>Vacunación contra la gripe</vt:lpstr>
      <vt:lpstr>Vacunación contra la gripe</vt:lpstr>
      <vt:lpstr>Vacunación contra la gripe</vt:lpstr>
      <vt:lpstr>Vacunación contra la gripe</vt:lpstr>
      <vt:lpstr>Vacunación contra la gripe</vt:lpstr>
      <vt:lpstr>Tipos de vacunas contra la gripe</vt:lpstr>
      <vt:lpstr>Vacunas y desinformación</vt:lpstr>
      <vt:lpstr>Vacunas y desinformación</vt:lpstr>
      <vt:lpstr>Modelización de la propagación de enfermedades</vt:lpstr>
      <vt:lpstr>Marco de evaluación de la gravedad de la pandemia (PSAF)</vt:lpstr>
      <vt:lpstr>Marco de evaluación de la gravedad de la pandemia (PSAF)</vt:lpstr>
      <vt:lpstr>Anuncios de Servicio Público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Lección 7 Vacunas  Mantenga la calma y vacúnese</dc:title>
  <dc:creator>Diana Cervantes</dc:creator>
  <cp:lastModifiedBy>Diana Cervantes</cp:lastModifiedBy>
  <cp:revision>1</cp:revision>
  <dcterms:created xsi:type="dcterms:W3CDTF">2022-07-27T04:05:36Z</dcterms:created>
  <dcterms:modified xsi:type="dcterms:W3CDTF">2022-07-27T05:32:32Z</dcterms:modified>
</cp:coreProperties>
</file>